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5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ngba" initials="X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36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rabengroup.com\data\rg-files\Clients\CEF\sequestration\NDD%20level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4025417875397157E-2"/>
          <c:y val="2.60021927638792E-2"/>
          <c:w val="0.92258276925910576"/>
          <c:h val="0.8573937672347918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FY 12 Cap adjusted for inflation</c:v>
                </c:pt>
              </c:strCache>
            </c:strRef>
          </c:tx>
          <c:cat>
            <c:strRef>
              <c:f>Sheet1!$B$1:$M$1</c:f>
              <c:strCache>
                <c:ptCount val="12"/>
                <c:pt idx="0">
                  <c:v>FY 12</c:v>
                </c:pt>
                <c:pt idx="1">
                  <c:v>FY 13</c:v>
                </c:pt>
                <c:pt idx="2">
                  <c:v>FY 14 </c:v>
                </c:pt>
                <c:pt idx="3">
                  <c:v>FY 15</c:v>
                </c:pt>
                <c:pt idx="4">
                  <c:v>FY 16</c:v>
                </c:pt>
                <c:pt idx="5">
                  <c:v>FY 17</c:v>
                </c:pt>
                <c:pt idx="6">
                  <c:v>FY 18</c:v>
                </c:pt>
                <c:pt idx="7">
                  <c:v>FY 19</c:v>
                </c:pt>
                <c:pt idx="8">
                  <c:v>FY 20</c:v>
                </c:pt>
                <c:pt idx="9">
                  <c:v>FY 21</c:v>
                </c:pt>
                <c:pt idx="10">
                  <c:v>FY 22  </c:v>
                </c:pt>
                <c:pt idx="11">
                  <c:v>FY 23</c:v>
                </c:pt>
              </c:strCache>
            </c:strRef>
          </c:cat>
          <c:val>
            <c:numRef>
              <c:f>Sheet1!$B$2:$M$2</c:f>
              <c:numCache>
                <c:formatCode>#,##0</c:formatCode>
                <c:ptCount val="12"/>
                <c:pt idx="0">
                  <c:v>505.86500000000001</c:v>
                </c:pt>
                <c:pt idx="1">
                  <c:v>514.52800000000002</c:v>
                </c:pt>
                <c:pt idx="2">
                  <c:v>522</c:v>
                </c:pt>
                <c:pt idx="3">
                  <c:v>536</c:v>
                </c:pt>
                <c:pt idx="4">
                  <c:v>552</c:v>
                </c:pt>
                <c:pt idx="5">
                  <c:v>568</c:v>
                </c:pt>
                <c:pt idx="6">
                  <c:v>587</c:v>
                </c:pt>
                <c:pt idx="7">
                  <c:v>605</c:v>
                </c:pt>
                <c:pt idx="8">
                  <c:v>622</c:v>
                </c:pt>
                <c:pt idx="9">
                  <c:v>639</c:v>
                </c:pt>
                <c:pt idx="10">
                  <c:v>655</c:v>
                </c:pt>
                <c:pt idx="11" formatCode="General">
                  <c:v>671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BCA Pre-Sequester Caps</c:v>
                </c:pt>
              </c:strCache>
            </c:strRef>
          </c:tx>
          <c:cat>
            <c:strRef>
              <c:f>Sheet1!$B$1:$M$1</c:f>
              <c:strCache>
                <c:ptCount val="12"/>
                <c:pt idx="0">
                  <c:v>FY 12</c:v>
                </c:pt>
                <c:pt idx="1">
                  <c:v>FY 13</c:v>
                </c:pt>
                <c:pt idx="2">
                  <c:v>FY 14 </c:v>
                </c:pt>
                <c:pt idx="3">
                  <c:v>FY 15</c:v>
                </c:pt>
                <c:pt idx="4">
                  <c:v>FY 16</c:v>
                </c:pt>
                <c:pt idx="5">
                  <c:v>FY 17</c:v>
                </c:pt>
                <c:pt idx="6">
                  <c:v>FY 18</c:v>
                </c:pt>
                <c:pt idx="7">
                  <c:v>FY 19</c:v>
                </c:pt>
                <c:pt idx="8">
                  <c:v>FY 20</c:v>
                </c:pt>
                <c:pt idx="9">
                  <c:v>FY 21</c:v>
                </c:pt>
                <c:pt idx="10">
                  <c:v>FY 22  </c:v>
                </c:pt>
                <c:pt idx="11">
                  <c:v>FY 23</c:v>
                </c:pt>
              </c:strCache>
            </c:strRef>
          </c:cat>
          <c:val>
            <c:numRef>
              <c:f>Sheet1!$B$3:$M$3</c:f>
              <c:numCache>
                <c:formatCode>#,##0</c:formatCode>
                <c:ptCount val="12"/>
                <c:pt idx="0">
                  <c:v>505.86500000000001</c:v>
                </c:pt>
                <c:pt idx="1">
                  <c:v>499</c:v>
                </c:pt>
                <c:pt idx="2">
                  <c:v>506</c:v>
                </c:pt>
                <c:pt idx="3">
                  <c:v>520</c:v>
                </c:pt>
                <c:pt idx="4">
                  <c:v>530</c:v>
                </c:pt>
                <c:pt idx="5">
                  <c:v>541</c:v>
                </c:pt>
                <c:pt idx="6">
                  <c:v>553</c:v>
                </c:pt>
                <c:pt idx="7">
                  <c:v>566</c:v>
                </c:pt>
                <c:pt idx="8">
                  <c:v>578</c:v>
                </c:pt>
                <c:pt idx="9">
                  <c:v>590</c:v>
                </c:pt>
                <c:pt idx="10">
                  <c:v>605</c:v>
                </c:pt>
                <c:pt idx="11">
                  <c:v>620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Sequestration </c:v>
                </c:pt>
              </c:strCache>
            </c:strRef>
          </c:tx>
          <c:cat>
            <c:strRef>
              <c:f>Sheet1!$B$1:$M$1</c:f>
              <c:strCache>
                <c:ptCount val="12"/>
                <c:pt idx="0">
                  <c:v>FY 12</c:v>
                </c:pt>
                <c:pt idx="1">
                  <c:v>FY 13</c:v>
                </c:pt>
                <c:pt idx="2">
                  <c:v>FY 14 </c:v>
                </c:pt>
                <c:pt idx="3">
                  <c:v>FY 15</c:v>
                </c:pt>
                <c:pt idx="4">
                  <c:v>FY 16</c:v>
                </c:pt>
                <c:pt idx="5">
                  <c:v>FY 17</c:v>
                </c:pt>
                <c:pt idx="6">
                  <c:v>FY 18</c:v>
                </c:pt>
                <c:pt idx="7">
                  <c:v>FY 19</c:v>
                </c:pt>
                <c:pt idx="8">
                  <c:v>FY 20</c:v>
                </c:pt>
                <c:pt idx="9">
                  <c:v>FY 21</c:v>
                </c:pt>
                <c:pt idx="10">
                  <c:v>FY 22  </c:v>
                </c:pt>
                <c:pt idx="11">
                  <c:v>FY 23</c:v>
                </c:pt>
              </c:strCache>
            </c:strRef>
          </c:cat>
          <c:val>
            <c:numRef>
              <c:f>Sheet1!$B$4:$M$4</c:f>
              <c:numCache>
                <c:formatCode>#,##0</c:formatCode>
                <c:ptCount val="12"/>
                <c:pt idx="1">
                  <c:v>473</c:v>
                </c:pt>
                <c:pt idx="2">
                  <c:v>469</c:v>
                </c:pt>
                <c:pt idx="3">
                  <c:v>483</c:v>
                </c:pt>
                <c:pt idx="4">
                  <c:v>493</c:v>
                </c:pt>
                <c:pt idx="5">
                  <c:v>504</c:v>
                </c:pt>
                <c:pt idx="6">
                  <c:v>517</c:v>
                </c:pt>
                <c:pt idx="7">
                  <c:v>531</c:v>
                </c:pt>
                <c:pt idx="8">
                  <c:v>544</c:v>
                </c:pt>
                <c:pt idx="9">
                  <c:v>557</c:v>
                </c:pt>
                <c:pt idx="10">
                  <c:v>572</c:v>
                </c:pt>
                <c:pt idx="11">
                  <c:v>587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Ryan-Murray</c:v>
                </c:pt>
              </c:strCache>
            </c:strRef>
          </c:tx>
          <c:cat>
            <c:strRef>
              <c:f>Sheet1!$B$1:$M$1</c:f>
              <c:strCache>
                <c:ptCount val="12"/>
                <c:pt idx="0">
                  <c:v>FY 12</c:v>
                </c:pt>
                <c:pt idx="1">
                  <c:v>FY 13</c:v>
                </c:pt>
                <c:pt idx="2">
                  <c:v>FY 14 </c:v>
                </c:pt>
                <c:pt idx="3">
                  <c:v>FY 15</c:v>
                </c:pt>
                <c:pt idx="4">
                  <c:v>FY 16</c:v>
                </c:pt>
                <c:pt idx="5">
                  <c:v>FY 17</c:v>
                </c:pt>
                <c:pt idx="6">
                  <c:v>FY 18</c:v>
                </c:pt>
                <c:pt idx="7">
                  <c:v>FY 19</c:v>
                </c:pt>
                <c:pt idx="8">
                  <c:v>FY 20</c:v>
                </c:pt>
                <c:pt idx="9">
                  <c:v>FY 21</c:v>
                </c:pt>
                <c:pt idx="10">
                  <c:v>FY 22  </c:v>
                </c:pt>
                <c:pt idx="11">
                  <c:v>FY 23</c:v>
                </c:pt>
              </c:strCache>
            </c:strRef>
          </c:cat>
          <c:val>
            <c:numRef>
              <c:f>Sheet1!$B$7:$M$7</c:f>
              <c:numCache>
                <c:formatCode>General</c:formatCode>
                <c:ptCount val="12"/>
                <c:pt idx="2">
                  <c:v>492</c:v>
                </c:pt>
                <c:pt idx="3">
                  <c:v>492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5460128"/>
        <c:axId val="225460912"/>
        <c:extLst>
          <c:ext xmlns:c15="http://schemas.microsoft.com/office/drawing/2012/chart" uri="{02D57815-91ED-43cb-92C2-25804820EDAC}">
            <c15:filteredLine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Sheet1!$A$5</c15:sqref>
                        </c15:formulaRef>
                      </c:ext>
                    </c:extLst>
                    <c:strCache>
                      <c:ptCount val="1"/>
                      <c:pt idx="0">
                        <c:v>House Budget</c:v>
                      </c:pt>
                    </c:strCache>
                  </c:strRef>
                </c:tx>
                <c:cat>
                  <c:strRef>
                    <c:extLst>
                      <c:ext uri="{02D57815-91ED-43cb-92C2-25804820EDAC}">
                        <c15:formulaRef>
                          <c15:sqref>Sheet1!$B$1:$M$1</c15:sqref>
                        </c15:formulaRef>
                      </c:ext>
                    </c:extLst>
                    <c:strCache>
                      <c:ptCount val="12"/>
                      <c:pt idx="0">
                        <c:v>FY 12</c:v>
                      </c:pt>
                      <c:pt idx="1">
                        <c:v>FY 13</c:v>
                      </c:pt>
                      <c:pt idx="2">
                        <c:v>FY 14 </c:v>
                      </c:pt>
                      <c:pt idx="3">
                        <c:v>FY 15</c:v>
                      </c:pt>
                      <c:pt idx="4">
                        <c:v>FY 16</c:v>
                      </c:pt>
                      <c:pt idx="5">
                        <c:v>FY 17</c:v>
                      </c:pt>
                      <c:pt idx="6">
                        <c:v>FY 18</c:v>
                      </c:pt>
                      <c:pt idx="7">
                        <c:v>FY 19</c:v>
                      </c:pt>
                      <c:pt idx="8">
                        <c:v>FY 20</c:v>
                      </c:pt>
                      <c:pt idx="9">
                        <c:v>FY 21</c:v>
                      </c:pt>
                      <c:pt idx="10">
                        <c:v>FY 22  </c:v>
                      </c:pt>
                      <c:pt idx="11">
                        <c:v>FY 23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Sheet1!$B$5:$M$5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2" formatCode="#,##0">
                        <c:v>414</c:v>
                      </c:pt>
                      <c:pt idx="3" formatCode="#,##0">
                        <c:v>429</c:v>
                      </c:pt>
                      <c:pt idx="4" formatCode="#,##0">
                        <c:v>439</c:v>
                      </c:pt>
                      <c:pt idx="5" formatCode="#,##0">
                        <c:v>450</c:v>
                      </c:pt>
                      <c:pt idx="6" formatCode="#,##0">
                        <c:v>463</c:v>
                      </c:pt>
                      <c:pt idx="7" formatCode="#,##0">
                        <c:v>477</c:v>
                      </c:pt>
                      <c:pt idx="8" formatCode="#,##0">
                        <c:v>490</c:v>
                      </c:pt>
                      <c:pt idx="9" formatCode="#,##0">
                        <c:v>503</c:v>
                      </c:pt>
                      <c:pt idx="10" formatCode="#,##0">
                        <c:v>502</c:v>
                      </c:pt>
                      <c:pt idx="11" formatCode="#,##0">
                        <c:v>500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</c15:sqref>
                        </c15:formulaRef>
                      </c:ext>
                    </c:extLst>
                    <c:strCache>
                      <c:ptCount val="1"/>
                      <c:pt idx="0">
                        <c:v>Senate Budget</c:v>
                      </c:pt>
                    </c:strCache>
                  </c:strRef>
                </c:tx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Sheet1!$B$1:$M$1</c15:sqref>
                        </c15:formulaRef>
                      </c:ext>
                    </c:extLst>
                    <c:strCache>
                      <c:ptCount val="12"/>
                      <c:pt idx="0">
                        <c:v>FY 12</c:v>
                      </c:pt>
                      <c:pt idx="1">
                        <c:v>FY 13</c:v>
                      </c:pt>
                      <c:pt idx="2">
                        <c:v>FY 14 </c:v>
                      </c:pt>
                      <c:pt idx="3">
                        <c:v>FY 15</c:v>
                      </c:pt>
                      <c:pt idx="4">
                        <c:v>FY 16</c:v>
                      </c:pt>
                      <c:pt idx="5">
                        <c:v>FY 17</c:v>
                      </c:pt>
                      <c:pt idx="6">
                        <c:v>FY 18</c:v>
                      </c:pt>
                      <c:pt idx="7">
                        <c:v>FY 19</c:v>
                      </c:pt>
                      <c:pt idx="8">
                        <c:v>FY 20</c:v>
                      </c:pt>
                      <c:pt idx="9">
                        <c:v>FY 21</c:v>
                      </c:pt>
                      <c:pt idx="10">
                        <c:v>FY 22  </c:v>
                      </c:pt>
                      <c:pt idx="11">
                        <c:v>FY 23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Sheet1!$B$6:$M$6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2" formatCode="#,##0">
                        <c:v>506</c:v>
                      </c:pt>
                      <c:pt idx="3" formatCode="#,##0">
                        <c:v>514</c:v>
                      </c:pt>
                      <c:pt idx="4" formatCode="#,##0">
                        <c:v>523</c:v>
                      </c:pt>
                      <c:pt idx="5" formatCode="#,##0">
                        <c:v>532</c:v>
                      </c:pt>
                      <c:pt idx="6" formatCode="#,##0">
                        <c:v>541</c:v>
                      </c:pt>
                      <c:pt idx="7" formatCode="#,##0">
                        <c:v>550</c:v>
                      </c:pt>
                      <c:pt idx="8" formatCode="#,##0">
                        <c:v>559</c:v>
                      </c:pt>
                      <c:pt idx="9" formatCode="#,##0">
                        <c:v>569</c:v>
                      </c:pt>
                      <c:pt idx="10" formatCode="#,##0">
                        <c:v>578</c:v>
                      </c:pt>
                      <c:pt idx="11" formatCode="#,##0">
                        <c:v>587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225460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25460912"/>
        <c:crosses val="autoZero"/>
        <c:auto val="1"/>
        <c:lblAlgn val="ctr"/>
        <c:lblOffset val="100"/>
        <c:noMultiLvlLbl val="0"/>
      </c:catAx>
      <c:valAx>
        <c:axId val="225460912"/>
        <c:scaling>
          <c:orientation val="minMax"/>
          <c:min val="400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22546012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0.35298</cdr:x>
      <cdr:y>0</cdr:y>
    </cdr:from>
    <cdr:to>
      <cdr:x>0.63738</cdr:x>
      <cdr:y>0.04347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04863" y="-1981200"/>
          <a:ext cx="2340499" cy="196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0.27193</cdr:x>
      <cdr:y>0.02532</cdr:y>
    </cdr:from>
    <cdr:to>
      <cdr:x>0.69298</cdr:x>
      <cdr:y>0.24051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62200" y="152400"/>
          <a:ext cx="3657600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4000" b="1" dirty="0" smtClean="0">
              <a:solidFill>
                <a:schemeClr val="tx1"/>
              </a:solidFill>
            </a:rPr>
            <a:t>NDD Cap Levels</a:t>
          </a:r>
        </a:p>
        <a:p xmlns:a="http://schemas.openxmlformats.org/drawingml/2006/main">
          <a:pPr algn="ctr"/>
          <a:r>
            <a:rPr lang="en-US" sz="2800" b="1" dirty="0" smtClean="0"/>
            <a:t>(in billions)</a:t>
          </a:r>
          <a:endParaRPr lang="en-US" sz="28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7B6-44D0-4EAF-9097-DCF612E12AB0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3F2C-2518-4D4D-964A-B8924C43AA4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7B6-44D0-4EAF-9097-DCF612E12AB0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3F2C-2518-4D4D-964A-B8924C43A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7B6-44D0-4EAF-9097-DCF612E12AB0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3F2C-2518-4D4D-964A-B8924C43A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7B6-44D0-4EAF-9097-DCF612E12AB0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3F2C-2518-4D4D-964A-B8924C43A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7B6-44D0-4EAF-9097-DCF612E12AB0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3F2C-2518-4D4D-964A-B8924C43AA4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7B6-44D0-4EAF-9097-DCF612E12AB0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3F2C-2518-4D4D-964A-B8924C43A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7B6-44D0-4EAF-9097-DCF612E12AB0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3F2C-2518-4D4D-964A-B8924C43AA4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7B6-44D0-4EAF-9097-DCF612E12AB0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3F2C-2518-4D4D-964A-B8924C43A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7B6-44D0-4EAF-9097-DCF612E12AB0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3F2C-2518-4D4D-964A-B8924C43A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7B6-44D0-4EAF-9097-DCF612E12AB0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3F2C-2518-4D4D-964A-B8924C43AA4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D7B6-44D0-4EAF-9097-DCF612E12AB0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3F2C-2518-4D4D-964A-B8924C43A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360D7B6-44D0-4EAF-9097-DCF612E12AB0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5C63F2C-2518-4D4D-964A-B8924C43AA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pudelski@aasa.org" TargetMode="External"/><Relationship Id="rId2" Type="http://schemas.openxmlformats.org/officeDocument/2006/relationships/hyperlink" Target="mailto:nellerson@aasa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finnan@aasa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Legislative Briefing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AASA/ASBO</a:t>
            </a:r>
          </a:p>
          <a:p>
            <a:r>
              <a:rPr lang="en-US" dirty="0" smtClean="0"/>
              <a:t>July 7, 2015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545264"/>
            <a:ext cx="3810000" cy="14478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91" y="710782"/>
            <a:ext cx="4113564" cy="1116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19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BOLD Flexibility in IDEA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 page bill with 2 parts</a:t>
            </a:r>
          </a:p>
          <a:p>
            <a:pPr lvl="1"/>
            <a:r>
              <a:rPr lang="en-US" dirty="0"/>
              <a:t>Local waiver </a:t>
            </a:r>
          </a:p>
          <a:p>
            <a:pPr lvl="2"/>
            <a:r>
              <a:rPr lang="en-US" dirty="0"/>
              <a:t>District applies to state for waiver to reduce </a:t>
            </a:r>
            <a:r>
              <a:rPr lang="en-US" dirty="0" err="1"/>
              <a:t>MoE</a:t>
            </a:r>
            <a:r>
              <a:rPr lang="en-US" dirty="0"/>
              <a:t> if they experience exceptional or uncontrollable circumstances such as a natural disaster or a precipitous and unforeseen decline in the financial resources of the local educational agency</a:t>
            </a:r>
          </a:p>
          <a:p>
            <a:pPr lvl="2"/>
            <a:r>
              <a:rPr lang="en-US" dirty="0"/>
              <a:t>Must still comply with supplement/supplant</a:t>
            </a:r>
          </a:p>
          <a:p>
            <a:pPr lvl="2"/>
            <a:r>
              <a:rPr lang="en-US" dirty="0"/>
              <a:t>Must not be reducing </a:t>
            </a:r>
            <a:r>
              <a:rPr lang="en-US" dirty="0" smtClean="0"/>
              <a:t>special-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disproportionately</a:t>
            </a:r>
          </a:p>
          <a:p>
            <a:pPr lvl="1"/>
            <a:r>
              <a:rPr lang="en-US" dirty="0"/>
              <a:t>2 new exceptions</a:t>
            </a:r>
          </a:p>
          <a:p>
            <a:pPr lvl="2"/>
            <a:r>
              <a:rPr lang="en-US" dirty="0"/>
              <a:t>Can reduce if districts finds efficiencies, not </a:t>
            </a:r>
            <a:r>
              <a:rPr lang="en-US" dirty="0" smtClean="0"/>
              <a:t>impacting services </a:t>
            </a:r>
            <a:r>
              <a:rPr lang="en-US" dirty="0"/>
              <a:t>for </a:t>
            </a:r>
            <a:r>
              <a:rPr lang="en-US" dirty="0" smtClean="0"/>
              <a:t>special-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students</a:t>
            </a:r>
          </a:p>
          <a:p>
            <a:pPr lvl="2"/>
            <a:r>
              <a:rPr lang="en-US" dirty="0"/>
              <a:t>Can reduce if district makes changes to contribution level re pension, healthcare contributions or other employee benefits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2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330488"/>
              </p:ext>
            </p:extLst>
          </p:nvPr>
        </p:nvGraphicFramePr>
        <p:xfrm>
          <a:off x="228600" y="381000"/>
          <a:ext cx="86868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0" y="6341254"/>
            <a:ext cx="509847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/>
            <a:r>
              <a:rPr lang="en-US" sz="1400" b="1" dirty="0" smtClean="0">
                <a:solidFill>
                  <a:srgbClr val="000000"/>
                </a:solidFill>
              </a:rPr>
              <a:t>Source:  </a:t>
            </a:r>
            <a:r>
              <a:rPr lang="en-US" sz="1400" b="1" dirty="0">
                <a:solidFill>
                  <a:srgbClr val="000000"/>
                </a:solidFill>
              </a:rPr>
              <a:t>CEF Calculations based on CBO and OMB data</a:t>
            </a:r>
          </a:p>
        </p:txBody>
      </p:sp>
    </p:spTree>
    <p:extLst>
      <p:ext uri="{BB962C8B-B14F-4D97-AF65-F5344CB8AC3E}">
        <p14:creationId xmlns:p14="http://schemas.microsoft.com/office/powerpoint/2010/main" val="12379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Federal Funding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33399" y="2774216"/>
            <a:ext cx="4038600" cy="378283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House LHHS Bill</a:t>
            </a:r>
          </a:p>
          <a:p>
            <a:r>
              <a:rPr lang="en-US" dirty="0"/>
              <a:t>Cuts discretionary funding for USED by $2.77 billion (4.1%). </a:t>
            </a:r>
            <a:endParaRPr lang="en-US" dirty="0" smtClean="0"/>
          </a:p>
          <a:p>
            <a:r>
              <a:rPr lang="en-US" dirty="0" smtClean="0"/>
              <a:t>Cuts exceed those of sequester</a:t>
            </a:r>
          </a:p>
          <a:p>
            <a:r>
              <a:rPr lang="en-US" dirty="0" smtClean="0"/>
              <a:t>Brings funding to pre-2011 levels</a:t>
            </a:r>
          </a:p>
          <a:p>
            <a:r>
              <a:rPr lang="en-US" dirty="0" smtClean="0"/>
              <a:t>Eliminates </a:t>
            </a:r>
            <a:r>
              <a:rPr lang="en-US" dirty="0"/>
              <a:t>27 </a:t>
            </a:r>
            <a:r>
              <a:rPr lang="en-US" dirty="0" smtClean="0"/>
              <a:t>programs</a:t>
            </a:r>
            <a:br>
              <a:rPr lang="en-US" dirty="0" smtClean="0"/>
            </a:br>
            <a:r>
              <a:rPr lang="en-US" dirty="0" smtClean="0"/>
              <a:t>Freezes </a:t>
            </a:r>
            <a:r>
              <a:rPr lang="en-US" dirty="0"/>
              <a:t>funding for </a:t>
            </a:r>
            <a:r>
              <a:rPr lang="en-US" dirty="0" smtClean="0"/>
              <a:t>40</a:t>
            </a:r>
            <a:br>
              <a:rPr lang="en-US" dirty="0" smtClean="0"/>
            </a:br>
            <a:r>
              <a:rPr lang="en-US" dirty="0" smtClean="0"/>
              <a:t>Cuts </a:t>
            </a:r>
            <a:r>
              <a:rPr lang="en-US" dirty="0"/>
              <a:t>funding for </a:t>
            </a:r>
            <a:r>
              <a:rPr lang="en-US" dirty="0" smtClean="0"/>
              <a:t>10</a:t>
            </a:r>
            <a:br>
              <a:rPr lang="en-US" dirty="0" smtClean="0"/>
            </a:br>
            <a:r>
              <a:rPr lang="en-US" dirty="0" smtClean="0"/>
              <a:t>Increases </a:t>
            </a:r>
            <a:r>
              <a:rPr lang="en-US" dirty="0"/>
              <a:t>funding for </a:t>
            </a:r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24399" y="2774216"/>
            <a:ext cx="4038600" cy="378283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Senate LHHS Bill</a:t>
            </a:r>
          </a:p>
          <a:p>
            <a:r>
              <a:rPr lang="en-US" dirty="0"/>
              <a:t>Cuts discretionary funding for USED by $1.36 </a:t>
            </a:r>
            <a:r>
              <a:rPr lang="en-US" dirty="0" smtClean="0"/>
              <a:t>billion</a:t>
            </a:r>
          </a:p>
          <a:p>
            <a:r>
              <a:rPr lang="en-US" dirty="0" smtClean="0"/>
              <a:t>Brings funding to pre-2011 levels</a:t>
            </a:r>
          </a:p>
          <a:p>
            <a:r>
              <a:rPr lang="en-US" dirty="0" smtClean="0"/>
              <a:t>Eliminates 16 programs</a:t>
            </a:r>
            <a:br>
              <a:rPr lang="en-US" dirty="0" smtClean="0"/>
            </a:br>
            <a:r>
              <a:rPr lang="en-US" dirty="0" smtClean="0"/>
              <a:t>Freezes funding for 27</a:t>
            </a:r>
            <a:br>
              <a:rPr lang="en-US" dirty="0" smtClean="0"/>
            </a:br>
            <a:r>
              <a:rPr lang="en-US" dirty="0" smtClean="0"/>
              <a:t>Cuts funding for 48</a:t>
            </a:r>
            <a:br>
              <a:rPr lang="en-US" dirty="0" smtClean="0"/>
            </a:br>
            <a:r>
              <a:rPr lang="en-US" dirty="0" smtClean="0"/>
              <a:t>Increases funding for 11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143000"/>
            <a:ext cx="8381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fundamental problem with both bills is that they are based on the sequester-level caps, which essentially freeze funding for non-defense discretionary programs (including education). AASA strongly believes that the only way to provide critical education funding is for Congress to replace the sequester.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208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863572"/>
            <a:ext cx="4076700" cy="3478034"/>
          </a:xfrm>
        </p:spPr>
        <p:txBody>
          <a:bodyPr>
            <a:normAutofit/>
          </a:bodyPr>
          <a:lstStyle/>
          <a:p>
            <a:r>
              <a:rPr lang="en-US" dirty="0" smtClean="0"/>
              <a:t>Perkins/Career </a:t>
            </a:r>
            <a:r>
              <a:rPr lang="en-US" dirty="0"/>
              <a:t>Tech</a:t>
            </a:r>
          </a:p>
          <a:p>
            <a:r>
              <a:rPr lang="en-US" dirty="0"/>
              <a:t>E-Rate</a:t>
            </a:r>
          </a:p>
          <a:p>
            <a:r>
              <a:rPr lang="en-US" dirty="0"/>
              <a:t>Vouchers</a:t>
            </a:r>
          </a:p>
          <a:p>
            <a:r>
              <a:rPr lang="en-US" dirty="0"/>
              <a:t>Affordable Care Act</a:t>
            </a:r>
          </a:p>
          <a:p>
            <a:r>
              <a:rPr lang="en-US" dirty="0"/>
              <a:t>Higher Education Act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848958"/>
            <a:ext cx="4038600" cy="3478034"/>
          </a:xfrm>
        </p:spPr>
        <p:txBody>
          <a:bodyPr>
            <a:normAutofit/>
          </a:bodyPr>
          <a:lstStyle/>
          <a:p>
            <a:r>
              <a:rPr lang="en-US" dirty="0" smtClean="0"/>
              <a:t>Early </a:t>
            </a:r>
            <a:r>
              <a:rPr lang="en-US" dirty="0"/>
              <a:t>Education </a:t>
            </a:r>
          </a:p>
          <a:p>
            <a:r>
              <a:rPr lang="en-US" dirty="0"/>
              <a:t>Rural (REAP, Forest Counties)</a:t>
            </a:r>
          </a:p>
          <a:p>
            <a:r>
              <a:rPr lang="en-US" dirty="0"/>
              <a:t>School Construction</a:t>
            </a:r>
          </a:p>
          <a:p>
            <a:r>
              <a:rPr lang="en-US" dirty="0"/>
              <a:t>&amp; More!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600200"/>
            <a:ext cx="8153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We talked about ESEA, nutrition, IDEA </a:t>
            </a:r>
            <a:r>
              <a:rPr lang="en-US" sz="2500" dirty="0" err="1"/>
              <a:t>MoE</a:t>
            </a:r>
            <a:r>
              <a:rPr lang="en-US" sz="2500" dirty="0"/>
              <a:t> and funding. We are happy to take questions on those or any other </a:t>
            </a:r>
            <a:r>
              <a:rPr lang="en-US" sz="2500" dirty="0" smtClean="0"/>
              <a:t>topic.</a:t>
            </a:r>
            <a:endParaRPr lang="en-US" sz="25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81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Need Help on the Hill?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AASA staff will be on the hill all day. </a:t>
            </a:r>
          </a:p>
          <a:p>
            <a:pPr marL="0" indent="0" algn="ctr">
              <a:buNone/>
            </a:pPr>
            <a:r>
              <a:rPr lang="en-US" dirty="0" smtClean="0"/>
              <a:t>Contact us (email, text, phone or twitter).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 smtClean="0"/>
              <a:t>Noelle Ellerson (</a:t>
            </a:r>
            <a:r>
              <a:rPr lang="en-US" sz="2200" dirty="0" smtClean="0">
                <a:hlinkClick r:id="rId2"/>
              </a:rPr>
              <a:t>nellerson@aasa.org</a:t>
            </a:r>
            <a:r>
              <a:rPr lang="en-US" sz="2200" dirty="0" smtClean="0"/>
              <a:t>; 703-774-6935; @</a:t>
            </a:r>
            <a:r>
              <a:rPr lang="en-US" sz="2200" dirty="0" err="1" smtClean="0"/>
              <a:t>Noellerson</a:t>
            </a:r>
            <a:r>
              <a:rPr lang="en-US" sz="2200" dirty="0" smtClean="0"/>
              <a:t>)</a:t>
            </a:r>
          </a:p>
          <a:p>
            <a:pPr marL="0" indent="0">
              <a:buNone/>
            </a:pPr>
            <a:r>
              <a:rPr lang="en-US" sz="2200" dirty="0" smtClean="0"/>
              <a:t>Sasha Pudelski (</a:t>
            </a:r>
            <a:r>
              <a:rPr lang="en-US" sz="2200" dirty="0" smtClean="0">
                <a:hlinkClick r:id="rId3"/>
              </a:rPr>
              <a:t>spudelski@aasa.org</a:t>
            </a:r>
            <a:r>
              <a:rPr lang="en-US" sz="2200" dirty="0" smtClean="0"/>
              <a:t>; 703-774-6933; @</a:t>
            </a:r>
            <a:r>
              <a:rPr lang="en-US" sz="2200" dirty="0" err="1" smtClean="0"/>
              <a:t>Spudelski</a:t>
            </a:r>
            <a:r>
              <a:rPr lang="en-US" sz="2200" dirty="0" smtClean="0"/>
              <a:t>)</a:t>
            </a:r>
          </a:p>
          <a:p>
            <a:pPr marL="0" indent="0">
              <a:buNone/>
            </a:pPr>
            <a:r>
              <a:rPr lang="en-US" sz="2200" dirty="0" smtClean="0"/>
              <a:t>Leslie Finnan (</a:t>
            </a:r>
            <a:r>
              <a:rPr lang="en-US" sz="2200" dirty="0" smtClean="0">
                <a:hlinkClick r:id="rId4"/>
              </a:rPr>
              <a:t>lfinnan@aasa.org</a:t>
            </a:r>
            <a:r>
              <a:rPr lang="en-US" sz="2200" dirty="0" smtClean="0"/>
              <a:t>; 703-203-3105 ; @</a:t>
            </a:r>
            <a:r>
              <a:rPr lang="en-US" sz="2200" dirty="0" err="1" smtClean="0"/>
              <a:t>LeslieFinnan</a:t>
            </a:r>
            <a:r>
              <a:rPr lang="en-US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703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Your voice matters.</a:t>
            </a:r>
          </a:p>
          <a:p>
            <a:r>
              <a:rPr lang="en-US" altLang="en-US" dirty="0" smtClean="0"/>
              <a:t>These decisions get made whether you weigh in or not.</a:t>
            </a:r>
          </a:p>
          <a:p>
            <a:r>
              <a:rPr lang="en-US" altLang="en-US" dirty="0" smtClean="0"/>
              <a:t>You are best positioned to tell your district’s story.</a:t>
            </a:r>
          </a:p>
          <a:p>
            <a:r>
              <a:rPr lang="en-US" altLang="en-US" dirty="0" smtClean="0"/>
              <a:t>It’s a marathon, not a sprint. It’s about relationships, not just content.</a:t>
            </a:r>
          </a:p>
          <a:p>
            <a:r>
              <a:rPr lang="en-US" altLang="en-US" dirty="0" smtClean="0"/>
              <a:t>This is one of the most critical weeks for education policy we’ve seen in years. Let’s tell the good story of America’s public schools.</a:t>
            </a:r>
          </a:p>
        </p:txBody>
      </p:sp>
    </p:spTree>
    <p:extLst>
      <p:ext uri="{BB962C8B-B14F-4D97-AF65-F5344CB8AC3E}">
        <p14:creationId xmlns:p14="http://schemas.microsoft.com/office/powerpoint/2010/main" val="55405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 to Focus 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smtClean="0"/>
              <a:t>HOT TOPICS</a:t>
            </a:r>
          </a:p>
          <a:p>
            <a:r>
              <a:rPr lang="en-US" smtClean="0"/>
              <a:t>ESEA Reauthorization</a:t>
            </a:r>
          </a:p>
          <a:p>
            <a:r>
              <a:rPr lang="en-US" smtClean="0"/>
              <a:t>IDEA MoE</a:t>
            </a:r>
          </a:p>
          <a:p>
            <a:r>
              <a:rPr lang="en-US" smtClean="0"/>
              <a:t>Federal Funding</a:t>
            </a:r>
          </a:p>
          <a:p>
            <a:r>
              <a:rPr lang="en-US" smtClean="0"/>
              <a:t>School Nutrition</a:t>
            </a:r>
          </a:p>
          <a:p>
            <a:r>
              <a:rPr lang="en-US" smtClean="0"/>
              <a:t>Student Data/Privacy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MORE TOPICS</a:t>
            </a:r>
          </a:p>
          <a:p>
            <a:r>
              <a:rPr lang="en-US" dirty="0" smtClean="0"/>
              <a:t>Perkins/Career Tech</a:t>
            </a:r>
          </a:p>
          <a:p>
            <a:r>
              <a:rPr lang="en-US" dirty="0" smtClean="0"/>
              <a:t>E-Rate</a:t>
            </a:r>
          </a:p>
          <a:p>
            <a:r>
              <a:rPr lang="en-US" dirty="0" smtClean="0"/>
              <a:t>Vouchers</a:t>
            </a:r>
          </a:p>
          <a:p>
            <a:r>
              <a:rPr lang="en-US" dirty="0" smtClean="0"/>
              <a:t>Affordable Care Act</a:t>
            </a:r>
          </a:p>
          <a:p>
            <a:r>
              <a:rPr lang="en-US" dirty="0" smtClean="0"/>
              <a:t>Higher Education Act</a:t>
            </a:r>
          </a:p>
          <a:p>
            <a:r>
              <a:rPr lang="en-US" dirty="0" smtClean="0"/>
              <a:t>Early Education </a:t>
            </a:r>
          </a:p>
          <a:p>
            <a:r>
              <a:rPr lang="en-US" dirty="0" smtClean="0"/>
              <a:t>Rural (REAP, Forest Counties)</a:t>
            </a:r>
          </a:p>
          <a:p>
            <a:r>
              <a:rPr lang="en-US" dirty="0" smtClean="0"/>
              <a:t>School Construction</a:t>
            </a:r>
          </a:p>
          <a:p>
            <a:r>
              <a:rPr lang="en-US" dirty="0" smtClean="0"/>
              <a:t>&amp; More!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495800"/>
            <a:ext cx="426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Your conference packet includes talking points on the topics that are most relevant/the biggest organizational priorities. Refer to those for additional information!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18898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ESEA: Environment &amp; Context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chambers have bills on the floor this week, and both bills are a significant improvement over current law.</a:t>
            </a:r>
          </a:p>
          <a:p>
            <a:r>
              <a:rPr lang="en-US" dirty="0" smtClean="0"/>
              <a:t>House: Highly partisan, contentious bill. Pulled from floor consideration in February. Simple majority to pass. </a:t>
            </a:r>
          </a:p>
          <a:p>
            <a:r>
              <a:rPr lang="en-US" dirty="0" smtClean="0"/>
              <a:t>Senate: Bipartisan bill passed unanimously out of committee. Needs 60 votes on the floor.</a:t>
            </a:r>
          </a:p>
          <a:p>
            <a:r>
              <a:rPr lang="en-US" dirty="0" smtClean="0"/>
              <a:t>AASA and ASBO have endorsed both bills. House bill includes three problematic provisions (portability, Title I caps, and elimination of </a:t>
            </a:r>
            <a:r>
              <a:rPr lang="en-US" dirty="0" err="1" smtClean="0"/>
              <a:t>MoE</a:t>
            </a:r>
            <a:r>
              <a:rPr lang="en-US" dirty="0" smtClean="0"/>
              <a:t>) that the Senate bill improves.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ESEA: Proposal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i="1" dirty="0" smtClean="0"/>
              <a:t>Full analysis, including a side-by-side comparison of the bills, can be found on the ESEA one-pager in your conference folder.</a:t>
            </a:r>
          </a:p>
          <a:p>
            <a:r>
              <a:rPr lang="en-US" sz="2800" dirty="0" smtClean="0"/>
              <a:t>Both bills take pendulum of federal overreach and prescription and return it to state and local education agencies.</a:t>
            </a:r>
          </a:p>
          <a:p>
            <a:r>
              <a:rPr lang="en-US" sz="2800" dirty="0" smtClean="0"/>
              <a:t>Maintains important guardrails for accountability, standards and assessment, but with significantly pared down role for federal government.</a:t>
            </a:r>
          </a:p>
          <a:p>
            <a:r>
              <a:rPr lang="en-US" sz="2800" dirty="0" smtClean="0"/>
              <a:t>Maintains data disaggregation and graduation rates.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4443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ESEA: In Your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OPPOSE vouchers and portability. </a:t>
            </a:r>
            <a:endParaRPr lang="en-US" dirty="0"/>
          </a:p>
          <a:p>
            <a:r>
              <a:rPr lang="en-US" dirty="0" smtClean="0"/>
              <a:t>OPPSOSE proposals to expand fed accountability (AYP 2.0)</a:t>
            </a:r>
          </a:p>
          <a:p>
            <a:r>
              <a:rPr lang="en-US" dirty="0" smtClean="0"/>
              <a:t>OPPOSE any expansion of data collection beyond OCR</a:t>
            </a:r>
          </a:p>
          <a:p>
            <a:r>
              <a:rPr lang="en-US" dirty="0" smtClean="0"/>
              <a:t>OPPOSE efforts to force FERPA into ESEA (Vitter amendment)</a:t>
            </a:r>
          </a:p>
          <a:p>
            <a:r>
              <a:rPr lang="en-US" dirty="0" smtClean="0"/>
              <a:t>OPPOSE A-PLUS (House side)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Other amendment topics:</a:t>
            </a:r>
          </a:p>
          <a:p>
            <a:pPr lvl="1"/>
            <a:r>
              <a:rPr lang="en-US" dirty="0" smtClean="0"/>
              <a:t>Background checks</a:t>
            </a:r>
          </a:p>
          <a:p>
            <a:pPr lvl="1"/>
            <a:r>
              <a:rPr lang="en-US" dirty="0" smtClean="0"/>
              <a:t>Socio/emotional learning</a:t>
            </a:r>
          </a:p>
          <a:p>
            <a:pPr lvl="1"/>
            <a:r>
              <a:rPr lang="en-US" dirty="0" smtClean="0"/>
              <a:t>Rural education</a:t>
            </a:r>
          </a:p>
          <a:p>
            <a:pPr lvl="1"/>
            <a:r>
              <a:rPr lang="en-US" dirty="0" smtClean="0"/>
              <a:t>Community Schools</a:t>
            </a:r>
          </a:p>
          <a:p>
            <a:pPr lvl="1"/>
            <a:r>
              <a:rPr lang="en-US" dirty="0" smtClean="0"/>
              <a:t>Grade Span testing</a:t>
            </a:r>
          </a:p>
          <a:p>
            <a:pPr lvl="1"/>
            <a:r>
              <a:rPr lang="en-US" dirty="0" smtClean="0"/>
              <a:t>Student Non-Discrimination</a:t>
            </a:r>
          </a:p>
          <a:p>
            <a:pPr lvl="1"/>
            <a:r>
              <a:rPr lang="en-US" dirty="0" smtClean="0"/>
              <a:t>Governor control</a:t>
            </a:r>
          </a:p>
          <a:p>
            <a:pPr lvl="1"/>
            <a:r>
              <a:rPr lang="en-US" dirty="0" smtClean="0"/>
              <a:t>Title I formula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143000"/>
            <a:ext cx="8686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Your Senators and your Representative will want to know where you stand. The pressure is as much about the base bills (which we endorse) as it is about the amendments: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Healthy School Meals Flexibility Act</a:t>
            </a:r>
          </a:p>
          <a:p>
            <a:pPr lvl="1"/>
            <a:r>
              <a:rPr lang="en-US" sz="2400" dirty="0" smtClean="0"/>
              <a:t>Introduced in bipartisan fashion in House and Senate</a:t>
            </a:r>
          </a:p>
          <a:p>
            <a:pPr lvl="1"/>
            <a:r>
              <a:rPr lang="en-US" sz="2400" dirty="0" smtClean="0"/>
              <a:t>Would reduce whole grain requirement from 100% back to 50% and keep sodium limit at current level – Target 1</a:t>
            </a:r>
          </a:p>
          <a:p>
            <a:r>
              <a:rPr lang="en-US" sz="2800" dirty="0" smtClean="0"/>
              <a:t>Healthy Hunger-Free Kids Act Reauthorization</a:t>
            </a:r>
          </a:p>
          <a:p>
            <a:pPr lvl="1"/>
            <a:r>
              <a:rPr lang="en-US" sz="2400" dirty="0" smtClean="0"/>
              <a:t>Movement likely in the Senate in July, House in the Fall</a:t>
            </a:r>
          </a:p>
          <a:p>
            <a:pPr lvl="1"/>
            <a:r>
              <a:rPr lang="en-US" sz="2400" dirty="0" smtClean="0"/>
              <a:t>Likely changes: reduction in regulations, change to community eligibility threshold, repeal of paid meal equity</a:t>
            </a:r>
          </a:p>
        </p:txBody>
      </p:sp>
    </p:spTree>
    <p:extLst>
      <p:ext uri="{BB962C8B-B14F-4D97-AF65-F5344CB8AC3E}">
        <p14:creationId xmlns:p14="http://schemas.microsoft.com/office/powerpoint/2010/main" val="35615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 Nutrition: In Your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AASA and ASBO share the same priorities</a:t>
            </a:r>
            <a:r>
              <a:rPr lang="en-US" sz="2800" dirty="0"/>
              <a:t>:</a:t>
            </a:r>
          </a:p>
          <a:p>
            <a:pPr lvl="2"/>
            <a:r>
              <a:rPr lang="en-US" sz="2400" dirty="0"/>
              <a:t>10 cent per meal </a:t>
            </a:r>
            <a:r>
              <a:rPr lang="en-US" sz="2400" dirty="0" smtClean="0"/>
              <a:t>increase in reimbursement</a:t>
            </a:r>
            <a:endParaRPr lang="en-US" sz="2400" dirty="0"/>
          </a:p>
          <a:p>
            <a:pPr lvl="2"/>
            <a:r>
              <a:rPr lang="en-US" sz="2400" dirty="0"/>
              <a:t>Reduce whole grain </a:t>
            </a:r>
            <a:r>
              <a:rPr lang="en-US" sz="2400" dirty="0" smtClean="0"/>
              <a:t>requirements from 100% to 50%</a:t>
            </a:r>
          </a:p>
          <a:p>
            <a:pPr lvl="2"/>
            <a:r>
              <a:rPr lang="en-US" sz="2400" dirty="0" smtClean="0"/>
              <a:t>Keep sodium requirements at Target 1 – cancel increase to Target 2 and 3</a:t>
            </a:r>
            <a:endParaRPr lang="en-US" sz="2400" dirty="0"/>
          </a:p>
          <a:p>
            <a:pPr lvl="2"/>
            <a:r>
              <a:rPr lang="en-US" sz="2400" dirty="0"/>
              <a:t>Allow any part of the reimbursable meal to be served a la carte</a:t>
            </a:r>
          </a:p>
          <a:p>
            <a:pPr lvl="2"/>
            <a:r>
              <a:rPr lang="en-US" sz="2400" dirty="0"/>
              <a:t>Change fruit and vegetable from “must take” to “may take”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27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Improving IDEA </a:t>
            </a:r>
            <a:r>
              <a:rPr lang="en-US" dirty="0" smtClean="0"/>
              <a:t>Maintenance of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IDEA Full Funding Remains </a:t>
            </a:r>
            <a:r>
              <a:rPr lang="en-US" dirty="0" smtClean="0"/>
              <a:t>the #1 priority for both of our associations, </a:t>
            </a:r>
            <a:r>
              <a:rPr lang="en-US" dirty="0"/>
              <a:t>but given proposed funding levels we need to push for greater flexibility in IDEA </a:t>
            </a:r>
            <a:r>
              <a:rPr lang="en-US" dirty="0" err="1"/>
              <a:t>MoE</a:t>
            </a:r>
            <a:endParaRPr lang="en-US" dirty="0"/>
          </a:p>
          <a:p>
            <a:r>
              <a:rPr lang="en-US" dirty="0"/>
              <a:t>Recession highlighted need for broader </a:t>
            </a:r>
            <a:r>
              <a:rPr lang="en-US" dirty="0" err="1"/>
              <a:t>MoE</a:t>
            </a:r>
            <a:r>
              <a:rPr lang="en-US" dirty="0"/>
              <a:t> flexibility</a:t>
            </a:r>
          </a:p>
          <a:p>
            <a:r>
              <a:rPr lang="en-US" dirty="0"/>
              <a:t>Despite economic recovery in many places, </a:t>
            </a:r>
            <a:r>
              <a:rPr lang="en-US" dirty="0" err="1"/>
              <a:t>MoE</a:t>
            </a:r>
            <a:r>
              <a:rPr lang="en-US" dirty="0"/>
              <a:t> remains an issue</a:t>
            </a:r>
          </a:p>
          <a:p>
            <a:pPr lvl="1"/>
            <a:r>
              <a:rPr lang="en-US" dirty="0"/>
              <a:t>100% </a:t>
            </a:r>
            <a:r>
              <a:rPr lang="en-US" dirty="0" err="1"/>
              <a:t>MoE</a:t>
            </a:r>
            <a:r>
              <a:rPr lang="en-US" dirty="0"/>
              <a:t> </a:t>
            </a:r>
            <a:r>
              <a:rPr lang="en-US" dirty="0" err="1"/>
              <a:t>disincentivizes</a:t>
            </a:r>
            <a:r>
              <a:rPr lang="en-US" dirty="0"/>
              <a:t> investments in sped programs when district budgets are rebounding</a:t>
            </a:r>
          </a:p>
          <a:p>
            <a:r>
              <a:rPr lang="en-US" dirty="0"/>
              <a:t>Recently issued USED regulations regarding failure to meet </a:t>
            </a:r>
            <a:r>
              <a:rPr lang="en-US" dirty="0" err="1"/>
              <a:t>MoE</a:t>
            </a:r>
            <a:r>
              <a:rPr lang="en-US" dirty="0"/>
              <a:t> only make changes more critical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122</TotalTime>
  <Words>952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Clarity</vt:lpstr>
      <vt:lpstr>Legislative Briefing</vt:lpstr>
      <vt:lpstr>Things to Remember!</vt:lpstr>
      <vt:lpstr>Topics to Focus On</vt:lpstr>
      <vt:lpstr>ESEA: Environment &amp; Context</vt:lpstr>
      <vt:lpstr>ESEA: Proposal Overview</vt:lpstr>
      <vt:lpstr>ESEA: In Your Meetings</vt:lpstr>
      <vt:lpstr>Child Nutrition</vt:lpstr>
      <vt:lpstr>Child Nutrition: In Your Meetings</vt:lpstr>
      <vt:lpstr>Improving IDEA Maintenance of Effort</vt:lpstr>
      <vt:lpstr>The BOLD Flexibility in IDEA Act</vt:lpstr>
      <vt:lpstr>PowerPoint Presentation</vt:lpstr>
      <vt:lpstr>Federal Funding</vt:lpstr>
      <vt:lpstr> Questions? Comments?</vt:lpstr>
      <vt:lpstr>Need Help on the Hill?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Briefing</dc:title>
  <dc:creator>Noelle Ellerson</dc:creator>
  <cp:lastModifiedBy>John D. Musso</cp:lastModifiedBy>
  <cp:revision>20</cp:revision>
  <dcterms:created xsi:type="dcterms:W3CDTF">2015-07-02T15:48:55Z</dcterms:created>
  <dcterms:modified xsi:type="dcterms:W3CDTF">2015-07-10T17:03:14Z</dcterms:modified>
</cp:coreProperties>
</file>