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660" r:id="rId2"/>
    <p:sldMasterId id="2147483667" r:id="rId3"/>
  </p:sldMasterIdLst>
  <p:notesMasterIdLst>
    <p:notesMasterId r:id="rId26"/>
  </p:notesMasterIdLst>
  <p:sldIdLst>
    <p:sldId id="261" r:id="rId4"/>
    <p:sldId id="259" r:id="rId5"/>
    <p:sldId id="296" r:id="rId6"/>
    <p:sldId id="263" r:id="rId7"/>
    <p:sldId id="265" r:id="rId8"/>
    <p:sldId id="291" r:id="rId9"/>
    <p:sldId id="273" r:id="rId10"/>
    <p:sldId id="282" r:id="rId11"/>
    <p:sldId id="274" r:id="rId12"/>
    <p:sldId id="299" r:id="rId13"/>
    <p:sldId id="285" r:id="rId14"/>
    <p:sldId id="284" r:id="rId15"/>
    <p:sldId id="286" r:id="rId16"/>
    <p:sldId id="293" r:id="rId17"/>
    <p:sldId id="288" r:id="rId18"/>
    <p:sldId id="294" r:id="rId19"/>
    <p:sldId id="267" r:id="rId20"/>
    <p:sldId id="295" r:id="rId21"/>
    <p:sldId id="297" r:id="rId22"/>
    <p:sldId id="298" r:id="rId23"/>
    <p:sldId id="268" r:id="rId24"/>
    <p:sldId id="27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ricia George" initials="PG" lastIdx="2" clrIdx="0">
    <p:extLst>
      <p:ext uri="{19B8F6BF-5375-455C-9EA6-DF929625EA0E}">
        <p15:presenceInfo xmlns:p15="http://schemas.microsoft.com/office/powerpoint/2012/main" userId="0ed2a65079191ea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70" autoAdjust="0"/>
    <p:restoredTop sz="97474" autoAdjust="0"/>
  </p:normalViewPr>
  <p:slideViewPr>
    <p:cSldViewPr snapToGrid="0">
      <p:cViewPr varScale="1">
        <p:scale>
          <a:sx n="78" d="100"/>
          <a:sy n="78" d="100"/>
        </p:scale>
        <p:origin x="605" y="58"/>
      </p:cViewPr>
      <p:guideLst/>
    </p:cSldViewPr>
  </p:slideViewPr>
  <p:outlineViewPr>
    <p:cViewPr>
      <p:scale>
        <a:sx n="33" d="100"/>
        <a:sy n="33" d="100"/>
      </p:scale>
      <p:origin x="0" y="-1082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F6E19A-977F-4C07-B3B5-B5D3BD857664}" type="datetimeFigureOut">
              <a:rPr lang="en-US" smtClean="0"/>
              <a:t>7/8/2021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B9CD25-B82D-4A54-9098-9AC7D177E122}" type="slidenum">
              <a:rPr lang="en-US" smtClean="0"/>
              <a:t>‹#›</a:t>
            </a:fld>
            <a:endParaRPr lang="en-US"/>
          </a:p>
        </p:txBody>
      </p:sp>
    </p:spTree>
    <p:extLst>
      <p:ext uri="{BB962C8B-B14F-4D97-AF65-F5344CB8AC3E}">
        <p14:creationId xmlns:p14="http://schemas.microsoft.com/office/powerpoint/2010/main" val="3541350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4108" y="2823002"/>
            <a:ext cx="4732776" cy="121199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27531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a:prstGeom prst="rect">
            <a:avLst/>
          </a:prstGeom>
        </p:spPr>
        <p:txBody>
          <a:bodyPr anchor="b"/>
          <a:lstStyle>
            <a:lvl1pPr>
              <a:defRPr sz="3200" b="1" i="0">
                <a:solidFill>
                  <a:schemeClr val="accent1">
                    <a:lumMod val="50000"/>
                  </a:schemeClr>
                </a:solidFill>
                <a:latin typeface="Arial" charset="0"/>
                <a:ea typeface="Arial" charset="0"/>
                <a:cs typeface="Arial"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b="0" i="0">
                <a:latin typeface="Arial" charset="0"/>
                <a:ea typeface="Arial" charset="0"/>
                <a:cs typeface="Arial" charset="0"/>
              </a:defRPr>
            </a:lvl1pPr>
            <a:lvl2pPr>
              <a:defRPr sz="2800" b="0" i="0">
                <a:latin typeface="Arial" charset="0"/>
                <a:ea typeface="Arial" charset="0"/>
                <a:cs typeface="Arial" charset="0"/>
              </a:defRPr>
            </a:lvl2pPr>
            <a:lvl3pPr>
              <a:defRPr sz="2400" b="0" i="0">
                <a:latin typeface="Arial" charset="0"/>
                <a:ea typeface="Arial" charset="0"/>
                <a:cs typeface="Arial" charset="0"/>
              </a:defRPr>
            </a:lvl3pPr>
            <a:lvl4pPr>
              <a:defRPr sz="2000" b="0" i="0">
                <a:latin typeface="Arial" charset="0"/>
                <a:ea typeface="Arial" charset="0"/>
                <a:cs typeface="Arial" charset="0"/>
              </a:defRPr>
            </a:lvl4pPr>
            <a:lvl5pPr>
              <a:defRPr sz="2000" b="0" i="0">
                <a:latin typeface="Arial" charset="0"/>
                <a:ea typeface="Arial" charset="0"/>
                <a:cs typeface="Arial"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b="0" i="0">
                <a:solidFill>
                  <a:schemeClr val="bg1">
                    <a:lumMod val="50000"/>
                  </a:schemeClr>
                </a:solidFill>
                <a:latin typeface="Arial" charset="0"/>
                <a:ea typeface="Arial"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032764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712384"/>
            <a:ext cx="10972800" cy="3850216"/>
          </a:xfrm>
          <a:prstGeom prst="rect">
            <a:avLst/>
          </a:prstGeom>
        </p:spPr>
        <p:txBody>
          <a:bodyPr/>
          <a:lstStyle>
            <a:lvl1pPr>
              <a:defRPr b="0" i="0">
                <a:solidFill>
                  <a:schemeClr val="tx2"/>
                </a:solidFill>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solidFill>
                  <a:schemeClr val="tx2"/>
                </a:solidFill>
                <a:latin typeface="Arial" charset="0"/>
                <a:ea typeface="Arial" charset="0"/>
                <a:cs typeface="Arial"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itle 4"/>
          <p:cNvSpPr>
            <a:spLocks noGrp="1"/>
          </p:cNvSpPr>
          <p:nvPr>
            <p:ph type="title" hasCustomPrompt="1"/>
          </p:nvPr>
        </p:nvSpPr>
        <p:spPr>
          <a:xfrm>
            <a:off x="609600" y="607484"/>
            <a:ext cx="10972800" cy="1066800"/>
          </a:xfrm>
          <a:prstGeom prst="rect">
            <a:avLst/>
          </a:prstGeom>
        </p:spPr>
        <p:txBody>
          <a:bodyPr/>
          <a:lstStyle>
            <a:lvl1pPr>
              <a:defRPr b="1" i="0" spc="-150">
                <a:latin typeface="Arial" charset="0"/>
                <a:ea typeface="Arial" charset="0"/>
                <a:cs typeface="Arial" charset="0"/>
              </a:defRPr>
            </a:lvl1pPr>
          </a:lstStyle>
          <a:p>
            <a:r>
              <a:rPr lang="en-US" dirty="0"/>
              <a:t>CLICK TO EDIT MASTER TITLE STYLE</a:t>
            </a:r>
          </a:p>
        </p:txBody>
      </p:sp>
    </p:spTree>
    <p:extLst>
      <p:ext uri="{BB962C8B-B14F-4D97-AF65-F5344CB8AC3E}">
        <p14:creationId xmlns:p14="http://schemas.microsoft.com/office/powerpoint/2010/main" val="874931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607484"/>
            <a:ext cx="10972800" cy="1066800"/>
          </a:xfrm>
          <a:prstGeom prst="rect">
            <a:avLst/>
          </a:prstGeom>
        </p:spPr>
        <p:txBody>
          <a:bodyPr/>
          <a:lstStyle>
            <a:lvl1pPr>
              <a:defRPr b="1" i="0">
                <a:latin typeface="Arial" charset="0"/>
                <a:ea typeface="Arial" charset="0"/>
                <a:cs typeface="Arial" charset="0"/>
              </a:defRPr>
            </a:lvl1pPr>
          </a:lstStyle>
          <a:p>
            <a:r>
              <a:rPr lang="en-US" dirty="0"/>
              <a:t>CLICK TO EDIT MASTER TITLE STYLE</a:t>
            </a:r>
          </a:p>
        </p:txBody>
      </p:sp>
      <p:sp>
        <p:nvSpPr>
          <p:cNvPr id="3" name="Content Placeholder 2"/>
          <p:cNvSpPr>
            <a:spLocks noGrp="1"/>
          </p:cNvSpPr>
          <p:nvPr>
            <p:ph sz="half" idx="1"/>
          </p:nvPr>
        </p:nvSpPr>
        <p:spPr>
          <a:xfrm>
            <a:off x="609600" y="1686118"/>
            <a:ext cx="5384800" cy="4525963"/>
          </a:xfrm>
          <a:prstGeom prst="rect">
            <a:avLst/>
          </a:prstGeom>
        </p:spPr>
        <p:txBody>
          <a:bodyPr/>
          <a:lstStyle>
            <a:lvl1pPr>
              <a:defRPr sz="2667" b="0" i="0">
                <a:solidFill>
                  <a:schemeClr val="tx2"/>
                </a:solidFill>
                <a:latin typeface="Arial" charset="0"/>
                <a:ea typeface="Arial" charset="0"/>
                <a:cs typeface="Arial" charset="0"/>
              </a:defRPr>
            </a:lvl1pPr>
            <a:lvl2pPr>
              <a:defRPr sz="2533" b="0" i="0">
                <a:latin typeface="Arial" charset="0"/>
                <a:ea typeface="Arial" charset="0"/>
                <a:cs typeface="Arial" charset="0"/>
              </a:defRPr>
            </a:lvl2pPr>
            <a:lvl3pPr>
              <a:defRPr sz="2400" b="0" i="0">
                <a:latin typeface="Arial" charset="0"/>
                <a:ea typeface="Arial" charset="0"/>
                <a:cs typeface="Arial" charset="0"/>
              </a:defRPr>
            </a:lvl3pPr>
            <a:lvl4pPr>
              <a:defRPr sz="2400" b="0" i="0">
                <a:solidFill>
                  <a:schemeClr val="tx2"/>
                </a:solidFill>
                <a:latin typeface="Arial" charset="0"/>
                <a:ea typeface="Arial" charset="0"/>
                <a:cs typeface="Arial" charset="0"/>
              </a:defRPr>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6197600" y="1686118"/>
            <a:ext cx="5384800" cy="4525963"/>
          </a:xfrm>
          <a:prstGeom prst="rect">
            <a:avLst/>
          </a:prstGeom>
        </p:spPr>
        <p:txBody>
          <a:bodyPr/>
          <a:lstStyle>
            <a:lvl1pPr>
              <a:defRPr sz="2667" b="0" i="0">
                <a:solidFill>
                  <a:schemeClr val="tx2"/>
                </a:solidFill>
                <a:latin typeface="Arial" charset="0"/>
                <a:ea typeface="Arial" charset="0"/>
                <a:cs typeface="Arial" charset="0"/>
              </a:defRPr>
            </a:lvl1pPr>
            <a:lvl2pPr>
              <a:defRPr sz="2533" b="0" i="0">
                <a:latin typeface="Arial" charset="0"/>
                <a:ea typeface="Arial" charset="0"/>
                <a:cs typeface="Arial" charset="0"/>
              </a:defRPr>
            </a:lvl2pPr>
            <a:lvl3pPr>
              <a:defRPr sz="2400" b="0" i="0">
                <a:latin typeface="Arial" charset="0"/>
                <a:ea typeface="Arial" charset="0"/>
                <a:cs typeface="Arial" charset="0"/>
              </a:defRPr>
            </a:lvl3pPr>
            <a:lvl4pPr>
              <a:defRPr sz="2400" b="0" i="0">
                <a:solidFill>
                  <a:schemeClr val="tx2"/>
                </a:solidFill>
                <a:latin typeface="Arial" charset="0"/>
                <a:ea typeface="Arial" charset="0"/>
                <a:cs typeface="Arial" charset="0"/>
              </a:defRPr>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211857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a:latin typeface="Arial" charset="0"/>
                <a:ea typeface="Arial" charset="0"/>
                <a:cs typeface="Arial"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b="0" i="0">
                <a:solidFill>
                  <a:schemeClr val="bg1">
                    <a:lumMod val="50000"/>
                  </a:schemeClr>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92096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Content Placeholder 2"/>
          <p:cNvSpPr>
            <a:spLocks noGrp="1"/>
          </p:cNvSpPr>
          <p:nvPr>
            <p:ph idx="1"/>
          </p:nvPr>
        </p:nvSpPr>
        <p:spPr>
          <a:xfrm>
            <a:off x="609600" y="1712384"/>
            <a:ext cx="10972800" cy="3850216"/>
          </a:xfrm>
          <a:prstGeom prst="rect">
            <a:avLst/>
          </a:prstGeom>
        </p:spPr>
        <p:txBody>
          <a:bodyPr/>
          <a:lstStyle>
            <a:lvl1pPr>
              <a:defRPr b="0" i="0">
                <a:solidFill>
                  <a:schemeClr val="accent1">
                    <a:lumMod val="50000"/>
                  </a:schemeClr>
                </a:solidFill>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solidFill>
                  <a:schemeClr val="accent1">
                    <a:lumMod val="50000"/>
                  </a:schemeClr>
                </a:solidFill>
                <a:latin typeface="Arial" charset="0"/>
                <a:ea typeface="Arial" charset="0"/>
                <a:cs typeface="Arial"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Title 4"/>
          <p:cNvSpPr>
            <a:spLocks noGrp="1"/>
          </p:cNvSpPr>
          <p:nvPr>
            <p:ph type="title" hasCustomPrompt="1"/>
          </p:nvPr>
        </p:nvSpPr>
        <p:spPr>
          <a:xfrm>
            <a:off x="609600" y="607484"/>
            <a:ext cx="10972800" cy="1066800"/>
          </a:xfrm>
          <a:prstGeom prst="rect">
            <a:avLst/>
          </a:prstGeom>
        </p:spPr>
        <p:txBody>
          <a:bodyPr/>
          <a:lstStyle>
            <a:lvl1pPr>
              <a:defRPr b="1" i="0" spc="-150">
                <a:solidFill>
                  <a:schemeClr val="accent1">
                    <a:lumMod val="50000"/>
                  </a:schemeClr>
                </a:solidFill>
                <a:latin typeface="Arial" charset="0"/>
                <a:ea typeface="Arial" charset="0"/>
                <a:cs typeface="Arial" charset="0"/>
              </a:defRPr>
            </a:lvl1pPr>
          </a:lstStyle>
          <a:p>
            <a:r>
              <a:rPr lang="en-US" dirty="0"/>
              <a:t>CLICK TO EDIT MASTER TITLE STYLE</a:t>
            </a:r>
          </a:p>
        </p:txBody>
      </p:sp>
    </p:spTree>
    <p:extLst>
      <p:ext uri="{BB962C8B-B14F-4D97-AF65-F5344CB8AC3E}">
        <p14:creationId xmlns:p14="http://schemas.microsoft.com/office/powerpoint/2010/main" val="26165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a:prstGeom prst="rect">
            <a:avLst/>
          </a:prstGeom>
        </p:spPr>
        <p:txBody>
          <a:bodyPr anchor="b"/>
          <a:lstStyle>
            <a:lvl1pPr>
              <a:defRPr sz="6000" b="1" i="0">
                <a:solidFill>
                  <a:schemeClr val="accent1">
                    <a:lumMod val="50000"/>
                  </a:schemeClr>
                </a:solidFill>
                <a:latin typeface="Arial" charset="0"/>
                <a:ea typeface="Arial" charset="0"/>
                <a:cs typeface="Arial"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b="0" i="0">
                <a:solidFill>
                  <a:schemeClr val="tx1">
                    <a:tint val="75000"/>
                  </a:schemeClr>
                </a:solidFill>
                <a:latin typeface="Arial" charset="0"/>
                <a:ea typeface="Arial" charset="0"/>
                <a:cs typeface="Arial"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117271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10515600" cy="1325563"/>
          </a:xfrm>
          <a:prstGeom prst="rect">
            <a:avLst/>
          </a:prstGeom>
        </p:spPr>
        <p:txBody>
          <a:bodyPr/>
          <a:lstStyle>
            <a:lvl1pPr>
              <a:defRPr b="1" i="0">
                <a:solidFill>
                  <a:schemeClr val="accent1">
                    <a:lumMod val="50000"/>
                  </a:schemeClr>
                </a:solidFill>
                <a:latin typeface="Arial" charset="0"/>
                <a:ea typeface="Arial" charset="0"/>
                <a:cs typeface="Arial"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lvl1pPr>
              <a:defRPr b="0" i="0">
                <a:solidFill>
                  <a:schemeClr val="bg1">
                    <a:lumMod val="50000"/>
                  </a:schemeClr>
                </a:solidFill>
                <a:latin typeface="Arial" charset="0"/>
                <a:ea typeface="Arial" charset="0"/>
                <a:cs typeface="Arial" charset="0"/>
              </a:defRPr>
            </a:lvl1pPr>
            <a:lvl2pPr>
              <a:defRPr b="0" i="0">
                <a:solidFill>
                  <a:schemeClr val="bg1">
                    <a:lumMod val="50000"/>
                  </a:schemeClr>
                </a:solidFill>
                <a:latin typeface="Arial" charset="0"/>
                <a:ea typeface="Arial" charset="0"/>
                <a:cs typeface="Arial" charset="0"/>
              </a:defRPr>
            </a:lvl2pPr>
            <a:lvl3pPr>
              <a:defRPr b="0" i="0">
                <a:solidFill>
                  <a:schemeClr val="bg1">
                    <a:lumMod val="50000"/>
                  </a:schemeClr>
                </a:solidFill>
                <a:latin typeface="Arial" charset="0"/>
                <a:ea typeface="Arial" charset="0"/>
                <a:cs typeface="Arial" charset="0"/>
              </a:defRPr>
            </a:lvl3pPr>
            <a:lvl4pPr>
              <a:defRPr b="0" i="0">
                <a:solidFill>
                  <a:schemeClr val="bg1">
                    <a:lumMod val="50000"/>
                  </a:schemeClr>
                </a:solidFill>
                <a:latin typeface="Arial" charset="0"/>
                <a:ea typeface="Arial" charset="0"/>
                <a:cs typeface="Arial" charset="0"/>
              </a:defRPr>
            </a:lvl4pPr>
            <a:lvl5pPr>
              <a:defRPr b="0" i="0">
                <a:solidFill>
                  <a:schemeClr val="bg1">
                    <a:lumMod val="50000"/>
                  </a:schemeClr>
                </a:solidFill>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lvl1pPr>
              <a:defRPr b="0" i="0">
                <a:solidFill>
                  <a:schemeClr val="bg1">
                    <a:lumMod val="50000"/>
                  </a:schemeClr>
                </a:solidFill>
                <a:latin typeface="Arial" charset="0"/>
                <a:ea typeface="Arial" charset="0"/>
                <a:cs typeface="Arial" charset="0"/>
              </a:defRPr>
            </a:lvl1pPr>
            <a:lvl2pPr>
              <a:defRPr b="0" i="0">
                <a:solidFill>
                  <a:schemeClr val="bg1">
                    <a:lumMod val="50000"/>
                  </a:schemeClr>
                </a:solidFill>
                <a:latin typeface="Arial" charset="0"/>
                <a:ea typeface="Arial" charset="0"/>
                <a:cs typeface="Arial" charset="0"/>
              </a:defRPr>
            </a:lvl2pPr>
            <a:lvl3pPr>
              <a:defRPr b="0" i="0">
                <a:solidFill>
                  <a:schemeClr val="bg1">
                    <a:lumMod val="50000"/>
                  </a:schemeClr>
                </a:solidFill>
                <a:latin typeface="Arial" charset="0"/>
                <a:ea typeface="Arial" charset="0"/>
                <a:cs typeface="Arial" charset="0"/>
              </a:defRPr>
            </a:lvl3pPr>
            <a:lvl4pPr>
              <a:defRPr b="0" i="0">
                <a:solidFill>
                  <a:schemeClr val="bg1">
                    <a:lumMod val="50000"/>
                  </a:schemeClr>
                </a:solidFill>
                <a:latin typeface="Arial" charset="0"/>
                <a:ea typeface="Arial" charset="0"/>
                <a:cs typeface="Arial" charset="0"/>
              </a:defRPr>
            </a:lvl4pPr>
            <a:lvl5pPr>
              <a:defRPr b="0" i="0">
                <a:solidFill>
                  <a:schemeClr val="bg1">
                    <a:lumMod val="50000"/>
                  </a:schemeClr>
                </a:solidFill>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78859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D413467D-0C3C-864A-A68F-490CE065BDD0}" type="datetimeFigureOut">
              <a:rPr lang="en-US" smtClean="0"/>
              <a:t>7/8/2021</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029E56B4-8F52-3440-B4DC-83DB51BD5460}" type="slidenum">
              <a:rPr lang="en-US" smtClean="0"/>
              <a:t>‹#›</a:t>
            </a:fld>
            <a:endParaRPr lang="en-US"/>
          </a:p>
        </p:txBody>
      </p:sp>
    </p:spTree>
    <p:extLst>
      <p:ext uri="{BB962C8B-B14F-4D97-AF65-F5344CB8AC3E}">
        <p14:creationId xmlns:p14="http://schemas.microsoft.com/office/powerpoint/2010/main" val="409825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5014944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tiff"/><Relationship Id="rId3" Type="http://schemas.openxmlformats.org/officeDocument/2006/relationships/slideLayout" Target="../slideLayouts/slideLayout7.xml"/><Relationship Id="rId7"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6631912"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5551698"/>
      </p:ext>
    </p:extLst>
  </p:cSld>
  <p:clrMap bg1="lt1" tx1="dk1" bg2="lt2" tx2="dk2" accent1="accent1" accent2="accent2" accent3="accent3" accent4="accent4" accent5="accent5" accent6="accent6" hlink="hlink" folHlink="folHlink"/>
  <p:sldLayoutIdLst>
    <p:sldLayoutId id="214748366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6059156"/>
            <a:ext cx="12192000" cy="79884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5978768"/>
            <a:ext cx="12192000" cy="457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10762" y="6213654"/>
            <a:ext cx="1889828" cy="48395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6928885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rtl="0" eaLnBrk="1" fontAlgn="base" hangingPunct="1">
        <a:spcBef>
          <a:spcPct val="0"/>
        </a:spcBef>
        <a:spcAft>
          <a:spcPct val="0"/>
        </a:spcAft>
        <a:defRPr sz="4267" kern="1200">
          <a:solidFill>
            <a:schemeClr val="tx2"/>
          </a:solidFill>
          <a:latin typeface="Roboto Light"/>
          <a:ea typeface="Geneva" charset="0"/>
          <a:cs typeface="Roboto Light"/>
        </a:defRPr>
      </a:lvl1pPr>
      <a:lvl2pPr algn="ctr" rtl="0" eaLnBrk="1" fontAlgn="base" hangingPunct="1">
        <a:spcBef>
          <a:spcPct val="0"/>
        </a:spcBef>
        <a:spcAft>
          <a:spcPct val="0"/>
        </a:spcAft>
        <a:defRPr sz="4267">
          <a:solidFill>
            <a:schemeClr val="tx2"/>
          </a:solidFill>
          <a:latin typeface="Roboto Light" charset="0"/>
          <a:ea typeface="Geneva" charset="0"/>
          <a:cs typeface="Geneva" charset="0"/>
        </a:defRPr>
      </a:lvl2pPr>
      <a:lvl3pPr algn="ctr" rtl="0" eaLnBrk="1" fontAlgn="base" hangingPunct="1">
        <a:spcBef>
          <a:spcPct val="0"/>
        </a:spcBef>
        <a:spcAft>
          <a:spcPct val="0"/>
        </a:spcAft>
        <a:defRPr sz="4267">
          <a:solidFill>
            <a:schemeClr val="tx2"/>
          </a:solidFill>
          <a:latin typeface="Roboto Light" charset="0"/>
          <a:ea typeface="Geneva" charset="0"/>
          <a:cs typeface="Geneva" charset="0"/>
        </a:defRPr>
      </a:lvl3pPr>
      <a:lvl4pPr algn="ctr" rtl="0" eaLnBrk="1" fontAlgn="base" hangingPunct="1">
        <a:spcBef>
          <a:spcPct val="0"/>
        </a:spcBef>
        <a:spcAft>
          <a:spcPct val="0"/>
        </a:spcAft>
        <a:defRPr sz="4267">
          <a:solidFill>
            <a:schemeClr val="tx2"/>
          </a:solidFill>
          <a:latin typeface="Roboto Light" charset="0"/>
          <a:ea typeface="Geneva" charset="0"/>
          <a:cs typeface="Geneva" charset="0"/>
        </a:defRPr>
      </a:lvl4pPr>
      <a:lvl5pPr algn="ctr" rtl="0" eaLnBrk="1" fontAlgn="base" hangingPunct="1">
        <a:spcBef>
          <a:spcPct val="0"/>
        </a:spcBef>
        <a:spcAft>
          <a:spcPct val="0"/>
        </a:spcAft>
        <a:defRPr sz="4267">
          <a:solidFill>
            <a:schemeClr val="tx2"/>
          </a:solidFill>
          <a:latin typeface="Roboto Light" charset="0"/>
          <a:ea typeface="Geneva" charset="0"/>
          <a:cs typeface="Geneva" charset="0"/>
        </a:defRPr>
      </a:lvl5pPr>
      <a:lvl6pPr marL="609585" algn="l" rtl="0" eaLnBrk="1" fontAlgn="base" hangingPunct="1">
        <a:spcBef>
          <a:spcPct val="0"/>
        </a:spcBef>
        <a:spcAft>
          <a:spcPct val="0"/>
        </a:spcAft>
        <a:defRPr sz="5333">
          <a:solidFill>
            <a:schemeClr val="tx2"/>
          </a:solidFill>
          <a:latin typeface="Trebuchet MS" pitchFamily="34" charset="0"/>
        </a:defRPr>
      </a:lvl6pPr>
      <a:lvl7pPr marL="1219170" algn="l" rtl="0" eaLnBrk="1" fontAlgn="base" hangingPunct="1">
        <a:spcBef>
          <a:spcPct val="0"/>
        </a:spcBef>
        <a:spcAft>
          <a:spcPct val="0"/>
        </a:spcAft>
        <a:defRPr sz="5333">
          <a:solidFill>
            <a:schemeClr val="tx2"/>
          </a:solidFill>
          <a:latin typeface="Trebuchet MS" pitchFamily="34" charset="0"/>
        </a:defRPr>
      </a:lvl7pPr>
      <a:lvl8pPr marL="1828754" algn="l" rtl="0" eaLnBrk="1" fontAlgn="base" hangingPunct="1">
        <a:spcBef>
          <a:spcPct val="0"/>
        </a:spcBef>
        <a:spcAft>
          <a:spcPct val="0"/>
        </a:spcAft>
        <a:defRPr sz="5333">
          <a:solidFill>
            <a:schemeClr val="tx2"/>
          </a:solidFill>
          <a:latin typeface="Trebuchet MS" pitchFamily="34" charset="0"/>
        </a:defRPr>
      </a:lvl8pPr>
      <a:lvl9pPr marL="2438339" algn="l" rtl="0" eaLnBrk="1" fontAlgn="base" hangingPunct="1">
        <a:spcBef>
          <a:spcPct val="0"/>
        </a:spcBef>
        <a:spcAft>
          <a:spcPct val="0"/>
        </a:spcAft>
        <a:defRPr sz="5333">
          <a:solidFill>
            <a:schemeClr val="tx2"/>
          </a:solidFill>
          <a:latin typeface="Trebuchet MS" pitchFamily="34" charset="0"/>
        </a:defRPr>
      </a:lvl9pPr>
    </p:titleStyle>
    <p:bodyStyle>
      <a:lvl1pPr marL="143930" indent="-143930" algn="l" rtl="0" eaLnBrk="1" fontAlgn="base" hangingPunct="1">
        <a:spcBef>
          <a:spcPts val="400"/>
        </a:spcBef>
        <a:spcAft>
          <a:spcPct val="0"/>
        </a:spcAft>
        <a:buClr>
          <a:srgbClr val="9BBB59"/>
        </a:buClr>
        <a:buFont typeface="Georgia" panose="02040502050405020303" pitchFamily="18" charset="0"/>
        <a:defRPr sz="2667" kern="1200">
          <a:solidFill>
            <a:srgbClr val="008000"/>
          </a:solidFill>
          <a:latin typeface="Roboto Light"/>
          <a:ea typeface="Geneva" charset="0"/>
          <a:cs typeface="Roboto Light"/>
        </a:defRPr>
      </a:lvl1pPr>
      <a:lvl2pPr marL="546086" indent="63498" algn="l" rtl="0" eaLnBrk="1" fontAlgn="base" hangingPunct="1">
        <a:spcBef>
          <a:spcPts val="400"/>
        </a:spcBef>
        <a:spcAft>
          <a:spcPct val="0"/>
        </a:spcAft>
        <a:buClr>
          <a:schemeClr val="accent2"/>
        </a:buClr>
        <a:buFont typeface="Georgia" panose="02040502050405020303" pitchFamily="18" charset="0"/>
        <a:defRPr sz="2133" b="1" kern="1200">
          <a:solidFill>
            <a:srgbClr val="595959"/>
          </a:solidFill>
          <a:latin typeface="Roboto Bold"/>
          <a:ea typeface="Geneva" charset="0"/>
          <a:cs typeface="Roboto Bold"/>
        </a:defRPr>
      </a:lvl2pPr>
      <a:lvl3pPr marL="937661" indent="281510" algn="l" rtl="0" eaLnBrk="1" fontAlgn="base" hangingPunct="1">
        <a:spcBef>
          <a:spcPts val="400"/>
        </a:spcBef>
        <a:spcAft>
          <a:spcPct val="0"/>
        </a:spcAft>
        <a:buClr>
          <a:schemeClr val="accent1"/>
        </a:buClr>
        <a:buFont typeface="Wingdings 2" panose="05020102010507070707" pitchFamily="18" charset="2"/>
        <a:defRPr sz="2133" kern="1200">
          <a:solidFill>
            <a:srgbClr val="595959"/>
          </a:solidFill>
          <a:latin typeface="Roboto Light"/>
          <a:ea typeface="Geneva" charset="0"/>
          <a:cs typeface="Roboto Light"/>
        </a:defRPr>
      </a:lvl3pPr>
      <a:lvl4pPr marL="1305951" indent="522804" algn="l" rtl="0" eaLnBrk="1" fontAlgn="base" hangingPunct="1">
        <a:spcBef>
          <a:spcPts val="400"/>
        </a:spcBef>
        <a:spcAft>
          <a:spcPct val="0"/>
        </a:spcAft>
        <a:buClr>
          <a:schemeClr val="accent1"/>
        </a:buClr>
        <a:buFont typeface="Wingdings 2" panose="05020102010507070707" pitchFamily="18" charset="2"/>
        <a:defRPr sz="2133" b="1" kern="1200">
          <a:solidFill>
            <a:srgbClr val="008000"/>
          </a:solidFill>
          <a:latin typeface="Roboto Bold"/>
          <a:ea typeface="Geneva" charset="0"/>
          <a:cs typeface="Roboto Bold"/>
        </a:defRPr>
      </a:lvl4pPr>
      <a:lvl5pPr marL="1608626" indent="829713" algn="l" rtl="0" eaLnBrk="1" fontAlgn="base" hangingPunct="1">
        <a:spcBef>
          <a:spcPts val="400"/>
        </a:spcBef>
        <a:spcAft>
          <a:spcPct val="0"/>
        </a:spcAft>
        <a:buClr>
          <a:srgbClr val="9BBB59"/>
        </a:buClr>
        <a:buFont typeface="Georgia" panose="02040502050405020303" pitchFamily="18" charset="0"/>
        <a:defRPr sz="2667" kern="1200">
          <a:solidFill>
            <a:srgbClr val="9BBB59"/>
          </a:solidFill>
          <a:latin typeface="+mn-lt"/>
          <a:ea typeface="Roboto Bold" charset="0"/>
          <a:cs typeface="Roboto Bold" charset="0"/>
        </a:defRPr>
      </a:lvl5pPr>
      <a:lvl6pPr marL="2145738" indent="-243834" algn="l" rtl="0" eaLnBrk="1" latinLnBrk="0" hangingPunct="1">
        <a:spcBef>
          <a:spcPts val="400"/>
        </a:spcBef>
        <a:buClr>
          <a:schemeClr val="accent3"/>
        </a:buClr>
        <a:buFont typeface="Georgia"/>
        <a:buChar char="▫"/>
        <a:defRPr kumimoji="0" sz="2400" kern="1200">
          <a:solidFill>
            <a:schemeClr val="accent3"/>
          </a:solidFill>
          <a:latin typeface="+mn-lt"/>
          <a:ea typeface="+mn-ea"/>
          <a:cs typeface="+mn-cs"/>
        </a:defRPr>
      </a:lvl6pPr>
      <a:lvl7pPr marL="2438339" indent="-243834" algn="l" rtl="0" eaLnBrk="1" latinLnBrk="0" hangingPunct="1">
        <a:spcBef>
          <a:spcPts val="400"/>
        </a:spcBef>
        <a:buClr>
          <a:schemeClr val="accent3"/>
        </a:buClr>
        <a:buFont typeface="Georgia"/>
        <a:buChar char="▫"/>
        <a:defRPr kumimoji="0" sz="2133" kern="1200">
          <a:solidFill>
            <a:schemeClr val="accent3"/>
          </a:solidFill>
          <a:latin typeface="+mn-lt"/>
          <a:ea typeface="+mn-ea"/>
          <a:cs typeface="+mn-cs"/>
        </a:defRPr>
      </a:lvl7pPr>
      <a:lvl8pPr marL="2706556" indent="-243834" algn="l" rtl="0" eaLnBrk="1" latinLnBrk="0" hangingPunct="1">
        <a:spcBef>
          <a:spcPts val="400"/>
        </a:spcBef>
        <a:buClr>
          <a:schemeClr val="accent3"/>
        </a:buClr>
        <a:buFont typeface="Georgia"/>
        <a:buChar char="◦"/>
        <a:defRPr kumimoji="0" sz="2000" kern="1200">
          <a:solidFill>
            <a:schemeClr val="accent3"/>
          </a:solidFill>
          <a:latin typeface="+mn-lt"/>
          <a:ea typeface="+mn-ea"/>
          <a:cs typeface="+mn-cs"/>
        </a:defRPr>
      </a:lvl8pPr>
      <a:lvl9pPr marL="2986965" indent="-243834" algn="l" rtl="0" eaLnBrk="1" latinLnBrk="0" hangingPunct="1">
        <a:spcBef>
          <a:spcPts val="400"/>
        </a:spcBef>
        <a:buClr>
          <a:schemeClr val="accent3"/>
        </a:buClr>
        <a:buFont typeface="Georgia"/>
        <a:buChar char="◦"/>
        <a:defRPr kumimoji="0" sz="1867"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609585" algn="l" rtl="0" eaLnBrk="1" latinLnBrk="0" hangingPunct="1">
        <a:defRPr kumimoji="0" kern="1200">
          <a:solidFill>
            <a:schemeClr val="tx1"/>
          </a:solidFill>
          <a:latin typeface="+mn-lt"/>
          <a:ea typeface="+mn-ea"/>
          <a:cs typeface="+mn-cs"/>
        </a:defRPr>
      </a:lvl2pPr>
      <a:lvl3pPr marL="1219170" algn="l" rtl="0" eaLnBrk="1" latinLnBrk="0" hangingPunct="1">
        <a:defRPr kumimoji="0" kern="1200">
          <a:solidFill>
            <a:schemeClr val="tx1"/>
          </a:solidFill>
          <a:latin typeface="+mn-lt"/>
          <a:ea typeface="+mn-ea"/>
          <a:cs typeface="+mn-cs"/>
        </a:defRPr>
      </a:lvl3pPr>
      <a:lvl4pPr marL="1828754" algn="l" rtl="0" eaLnBrk="1" latinLnBrk="0" hangingPunct="1">
        <a:defRPr kumimoji="0" kern="1200">
          <a:solidFill>
            <a:schemeClr val="tx1"/>
          </a:solidFill>
          <a:latin typeface="+mn-lt"/>
          <a:ea typeface="+mn-ea"/>
          <a:cs typeface="+mn-cs"/>
        </a:defRPr>
      </a:lvl4pPr>
      <a:lvl5pPr marL="2438339" algn="l" rtl="0" eaLnBrk="1" latinLnBrk="0" hangingPunct="1">
        <a:defRPr kumimoji="0" kern="1200">
          <a:solidFill>
            <a:schemeClr val="tx1"/>
          </a:solidFill>
          <a:latin typeface="+mn-lt"/>
          <a:ea typeface="+mn-ea"/>
          <a:cs typeface="+mn-cs"/>
        </a:defRPr>
      </a:lvl5pPr>
      <a:lvl6pPr marL="3047924" algn="l" rtl="0" eaLnBrk="1" latinLnBrk="0" hangingPunct="1">
        <a:defRPr kumimoji="0" kern="1200">
          <a:solidFill>
            <a:schemeClr val="tx1"/>
          </a:solidFill>
          <a:latin typeface="+mn-lt"/>
          <a:ea typeface="+mn-ea"/>
          <a:cs typeface="+mn-cs"/>
        </a:defRPr>
      </a:lvl6pPr>
      <a:lvl7pPr marL="3657509" algn="l" rtl="0" eaLnBrk="1" latinLnBrk="0" hangingPunct="1">
        <a:defRPr kumimoji="0" kern="1200">
          <a:solidFill>
            <a:schemeClr val="tx1"/>
          </a:solidFill>
          <a:latin typeface="+mn-lt"/>
          <a:ea typeface="+mn-ea"/>
          <a:cs typeface="+mn-cs"/>
        </a:defRPr>
      </a:lvl7pPr>
      <a:lvl8pPr marL="4267093" algn="l" rtl="0" eaLnBrk="1" latinLnBrk="0" hangingPunct="1">
        <a:defRPr kumimoji="0" kern="1200">
          <a:solidFill>
            <a:schemeClr val="tx1"/>
          </a:solidFill>
          <a:latin typeface="+mn-lt"/>
          <a:ea typeface="+mn-ea"/>
          <a:cs typeface="+mn-cs"/>
        </a:defRPr>
      </a:lvl8pPr>
      <a:lvl9pPr marL="4876678"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8" cstate="screen">
            <a:alphaModFix amt="10000"/>
            <a:extLst>
              <a:ext uri="{28A0092B-C50C-407E-A947-70E740481C1C}">
                <a14:useLocalDpi xmlns:a14="http://schemas.microsoft.com/office/drawing/2010/main"/>
              </a:ext>
            </a:extLst>
          </a:blip>
          <a:srcRect/>
          <a:stretch/>
        </p:blipFill>
        <p:spPr>
          <a:xfrm>
            <a:off x="0" y="0"/>
            <a:ext cx="12216384" cy="6858000"/>
          </a:xfrm>
          <a:prstGeom prst="rect">
            <a:avLst/>
          </a:prstGeom>
        </p:spPr>
      </p:pic>
    </p:spTree>
    <p:extLst>
      <p:ext uri="{BB962C8B-B14F-4D97-AF65-F5344CB8AC3E}">
        <p14:creationId xmlns:p14="http://schemas.microsoft.com/office/powerpoint/2010/main" val="2118864014"/>
      </p:ext>
    </p:extLst>
  </p:cSld>
  <p:clrMap bg1="lt1" tx1="dk1" bg2="lt2" tx2="dk2" accent1="accent1" accent2="accent2" accent3="accent3" accent4="accent4" accent5="accent5" accent6="accent6" hlink="hlink" folHlink="folHlink"/>
  <p:sldLayoutIdLst>
    <p:sldLayoutId id="2147483668" r:id="rId1"/>
    <p:sldLayoutId id="2147483670" r:id="rId2"/>
    <p:sldLayoutId id="2147483671" r:id="rId3"/>
    <p:sldLayoutId id="2147483672" r:id="rId4"/>
    <p:sldLayoutId id="2147483674" r:id="rId5"/>
    <p:sldLayoutId id="2147483675"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oese.ed.gov/files/2021/05/ESSER.GEER_.FAQs_5.26.21_745AM_FINALb0cd6833f6f46e03ba2d97d30aff953260028045f9ef3b18ea602db4b32b1d99.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oese.ed.gov/files/2021/04/MOE-Chart_with-waiver-FAQs_FINAL_4.21.21Update.pdf" TargetMode="External"/><Relationship Id="rId2" Type="http://schemas.openxmlformats.org/officeDocument/2006/relationships/hyperlink" Target="https://oese.ed.gov/files/2021/06/21-0099-MOEq-FAQs.-FINAL.pdf"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docs.fcc.gov/public/attachments/DOC-373265A1.pdf" TargetMode="External"/><Relationship Id="rId2" Type="http://schemas.openxmlformats.org/officeDocument/2006/relationships/hyperlink" Target="https://www.fcc.gov/emergency-connectivity-fund"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s://learn.asbointl.org/local/catalog/view/product.php?globalid=RWEB_%20P_0617_21" TargetMode="External"/><Relationship Id="rId4" Type="http://schemas.openxmlformats.org/officeDocument/2006/relationships/hyperlink" Target="https://www.fcc.gov/sites/default/files/ecf_factsheet.pd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5.svg"/><Relationship Id="rId2" Type="http://schemas.openxmlformats.org/officeDocument/2006/relationships/hyperlink" Target="https://network.asbointl.org/blogs/jessica-frier/2021/06/07/public-employers-now-eligible-to-claim-tax-credits" TargetMode="Externa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federalregister.gov/documents/2021/06/08/2021-11990/request-for-information-regarding-the-nondiscriminatory-administration-of-school-discipline" TargetMode="External"/><Relationship Id="rId2" Type="http://schemas.openxmlformats.org/officeDocument/2006/relationships/hyperlink" Target="https://www.ed.gov/news/press-releases/us-department-educations-office-civil-rights-seeks-information-nondiscriminatory-administration-school-discipline"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www.edweek.org/leadership/fema-will-cover-some-covid-19-staffing-costs-for-schools/2021/04" TargetMode="External"/><Relationship Id="rId2" Type="http://schemas.openxmlformats.org/officeDocument/2006/relationships/hyperlink" Target="https://www.fema.gov/sites/default/files/documents/fema_covid-19-pandemic-safe-opening-operation-work-eligible-public-assistance-interim-policy.pdf"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hyperlink" Target="https://aasa.org/LeadingEdge.aspx" TargetMode="External"/><Relationship Id="rId2"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hyperlink" Target="https://asbointl.org/COVID" TargetMode="External"/><Relationship Id="rId4" Type="http://schemas.openxmlformats.org/officeDocument/2006/relationships/hyperlink" Target="https://asbointl.org/Legislative"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mailto:spudelski@aasa.org" TargetMode="External"/><Relationship Id="rId2" Type="http://schemas.openxmlformats.org/officeDocument/2006/relationships/hyperlink" Target="mailto:nellerson@aasa.org" TargetMode="Externa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hyperlink" Target="mailto:eyost@asbointl.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9.xml.rels><?xml version="1.0" encoding="UTF-8" standalone="yes"?>
<Relationships xmlns="http://schemas.openxmlformats.org/package/2006/relationships"><Relationship Id="rId3" Type="http://schemas.openxmlformats.org/officeDocument/2006/relationships/hyperlink" Target="https://edunomicslab.org/" TargetMode="External"/><Relationship Id="rId2" Type="http://schemas.openxmlformats.org/officeDocument/2006/relationships/hyperlink" Target="https://www.whiteboardadvisors.com/"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C2160E-F206-4BFB-8292-39606A7C47BB}"/>
              </a:ext>
            </a:extLst>
          </p:cNvPr>
          <p:cNvSpPr>
            <a:spLocks noGrp="1"/>
          </p:cNvSpPr>
          <p:nvPr>
            <p:ph type="title"/>
          </p:nvPr>
        </p:nvSpPr>
        <p:spPr>
          <a:xfrm>
            <a:off x="5677989" y="653142"/>
            <a:ext cx="6233116" cy="5225143"/>
          </a:xfrm>
        </p:spPr>
        <p:txBody>
          <a:bodyPr/>
          <a:lstStyle/>
          <a:p>
            <a:pPr algn="l"/>
            <a:r>
              <a:rPr lang="en-US" sz="4000" dirty="0"/>
              <a:t>Federal Policy Update</a:t>
            </a:r>
            <a:br>
              <a:rPr lang="en-US" sz="2800" dirty="0"/>
            </a:br>
            <a:br>
              <a:rPr lang="en-US" sz="2800" dirty="0"/>
            </a:br>
            <a:br>
              <a:rPr lang="en-US" sz="2800" dirty="0"/>
            </a:br>
            <a:r>
              <a:rPr lang="en-US" sz="2800" dirty="0"/>
              <a:t>Legislative Advocacy Conference</a:t>
            </a:r>
            <a:br>
              <a:rPr lang="en-US" sz="2800" dirty="0"/>
            </a:br>
            <a:r>
              <a:rPr lang="en-US" sz="2800" dirty="0"/>
              <a:t>July 13–15, 2021</a:t>
            </a:r>
            <a:br>
              <a:rPr lang="en-US" sz="4000" dirty="0"/>
            </a:br>
            <a:br>
              <a:rPr lang="en-US" sz="4000" dirty="0"/>
            </a:br>
            <a:r>
              <a:rPr lang="en-US" sz="2400" b="0" dirty="0">
                <a:solidFill>
                  <a:schemeClr val="tx1"/>
                </a:solidFill>
              </a:rPr>
              <a:t>Presented by: </a:t>
            </a:r>
            <a:br>
              <a:rPr lang="en-US" sz="2400" b="0" dirty="0">
                <a:solidFill>
                  <a:schemeClr val="tx1"/>
                </a:solidFill>
              </a:rPr>
            </a:br>
            <a:r>
              <a:rPr lang="en-US" sz="2400" b="0" dirty="0">
                <a:solidFill>
                  <a:schemeClr val="tx1"/>
                </a:solidFill>
              </a:rPr>
              <a:t>Noelle Ellerson Ng</a:t>
            </a:r>
            <a:br>
              <a:rPr lang="en-US" sz="2400" b="0" dirty="0">
                <a:solidFill>
                  <a:schemeClr val="tx1"/>
                </a:solidFill>
              </a:rPr>
            </a:br>
            <a:r>
              <a:rPr lang="en-US" sz="2400" b="0" dirty="0">
                <a:solidFill>
                  <a:schemeClr val="tx1"/>
                </a:solidFill>
              </a:rPr>
              <a:t>Sasha Pudelski</a:t>
            </a:r>
            <a:br>
              <a:rPr lang="en-US" sz="2400" b="0" dirty="0">
                <a:solidFill>
                  <a:schemeClr val="tx1"/>
                </a:solidFill>
              </a:rPr>
            </a:br>
            <a:r>
              <a:rPr lang="en-US" sz="2400" b="0" dirty="0">
                <a:solidFill>
                  <a:schemeClr val="tx1"/>
                </a:solidFill>
              </a:rPr>
              <a:t>Elleka Yost </a:t>
            </a:r>
          </a:p>
        </p:txBody>
      </p:sp>
      <p:pic>
        <p:nvPicPr>
          <p:cNvPr id="6" name="Content Placeholder 5" descr="Logo&#10;&#10;Description automatically generated">
            <a:extLst>
              <a:ext uri="{FF2B5EF4-FFF2-40B4-BE49-F238E27FC236}">
                <a16:creationId xmlns:a16="http://schemas.microsoft.com/office/drawing/2014/main" id="{5CAB3E1F-414C-47CE-A8F0-17B665D4352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34458" y="1410032"/>
            <a:ext cx="3999952" cy="1090896"/>
          </a:xfrm>
          <a:prstGeom prst="rect">
            <a:avLst/>
          </a:prstGeom>
        </p:spPr>
      </p:pic>
      <p:pic>
        <p:nvPicPr>
          <p:cNvPr id="8" name="Picture 7" descr="Text&#10;&#10;Description automatically generated with medium confidence">
            <a:extLst>
              <a:ext uri="{FF2B5EF4-FFF2-40B4-BE49-F238E27FC236}">
                <a16:creationId xmlns:a16="http://schemas.microsoft.com/office/drawing/2014/main" id="{B717543E-3419-407F-8947-5EC1EEAEFB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937" y="3736437"/>
            <a:ext cx="4168994" cy="1258690"/>
          </a:xfrm>
          <a:prstGeom prst="rect">
            <a:avLst/>
          </a:prstGeom>
        </p:spPr>
      </p:pic>
      <p:pic>
        <p:nvPicPr>
          <p:cNvPr id="9" name="Picture 8">
            <a:extLst>
              <a:ext uri="{FF2B5EF4-FFF2-40B4-BE49-F238E27FC236}">
                <a16:creationId xmlns:a16="http://schemas.microsoft.com/office/drawing/2014/main" id="{359D3263-B283-4E52-AAB0-3250EF7A3020}"/>
              </a:ext>
            </a:extLst>
          </p:cNvPr>
          <p:cNvPicPr>
            <a:picLocks noChangeAspect="1"/>
          </p:cNvPicPr>
          <p:nvPr/>
        </p:nvPicPr>
        <p:blipFill>
          <a:blip r:embed="rId4"/>
          <a:stretch>
            <a:fillRect/>
          </a:stretch>
        </p:blipFill>
        <p:spPr>
          <a:xfrm>
            <a:off x="2212213" y="6256763"/>
            <a:ext cx="1550125" cy="422976"/>
          </a:xfrm>
          <a:prstGeom prst="rect">
            <a:avLst/>
          </a:prstGeom>
        </p:spPr>
      </p:pic>
    </p:spTree>
    <p:extLst>
      <p:ext uri="{BB962C8B-B14F-4D97-AF65-F5344CB8AC3E}">
        <p14:creationId xmlns:p14="http://schemas.microsoft.com/office/powerpoint/2010/main" val="3338949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6B7103-2850-4331-B739-6128F14382DD}"/>
              </a:ext>
            </a:extLst>
          </p:cNvPr>
          <p:cNvSpPr>
            <a:spLocks noGrp="1"/>
          </p:cNvSpPr>
          <p:nvPr>
            <p:ph idx="1"/>
          </p:nvPr>
        </p:nvSpPr>
        <p:spPr>
          <a:xfrm>
            <a:off x="442719" y="733377"/>
            <a:ext cx="11444481" cy="5755614"/>
          </a:xfrm>
        </p:spPr>
        <p:txBody>
          <a:bodyPr/>
          <a:lstStyle/>
          <a:p>
            <a:pPr marL="285750" indent="-285750">
              <a:buFont typeface="Arial" panose="020B0604020202020204" pitchFamily="34" charset="0"/>
              <a:buChar char="•"/>
            </a:pPr>
            <a:r>
              <a:rPr lang="en-US" sz="2000" b="1" dirty="0">
                <a:solidFill>
                  <a:schemeClr val="tx1"/>
                </a:solidFill>
              </a:rPr>
              <a:t>90% of funding will be distributed to districts based on their relative share of Title I, Part A (not a fan favorite)</a:t>
            </a:r>
            <a:br>
              <a:rPr lang="en-US" sz="600" b="1" dirty="0">
                <a:solidFill>
                  <a:schemeClr val="tx1"/>
                </a:solidFill>
              </a:rPr>
            </a:br>
            <a:endParaRPr lang="en-US" sz="600" b="1" dirty="0">
              <a:solidFill>
                <a:schemeClr val="tx1"/>
              </a:solidFill>
            </a:endParaRPr>
          </a:p>
          <a:p>
            <a:pPr marL="285750" indent="-285750">
              <a:buFont typeface="Arial" panose="020B0604020202020204" pitchFamily="34" charset="0"/>
              <a:buChar char="•"/>
            </a:pPr>
            <a:r>
              <a:rPr lang="en-US" sz="2000" b="1" dirty="0">
                <a:solidFill>
                  <a:srgbClr val="FF0000"/>
                </a:solidFill>
              </a:rPr>
              <a:t>Allowable uses are flexible, similar to COVID 5 (the CRRSAA/“CARES 2” December bill). However, 20% must be set aside for learning loss/recovery.   </a:t>
            </a:r>
          </a:p>
          <a:p>
            <a:pPr marL="687906" lvl="1" indent="-285750">
              <a:buFont typeface="Arial" panose="020B0604020202020204" pitchFamily="34" charset="0"/>
              <a:buChar char="•"/>
            </a:pPr>
            <a:r>
              <a:rPr lang="en-US" sz="1800" dirty="0">
                <a:solidFill>
                  <a:schemeClr val="tx1"/>
                </a:solidFill>
              </a:rPr>
              <a:t>Inspection, testing, maintenance, repair, replacement, and upgrade projects to improve the indoor air quality in school facilities </a:t>
            </a:r>
          </a:p>
          <a:p>
            <a:pPr marL="687906" lvl="1" indent="-285750">
              <a:buFont typeface="Arial" panose="020B0604020202020204" pitchFamily="34" charset="0"/>
              <a:buChar char="•"/>
            </a:pPr>
            <a:r>
              <a:rPr lang="en-US" sz="1800" dirty="0">
                <a:solidFill>
                  <a:schemeClr val="tx1"/>
                </a:solidFill>
              </a:rPr>
              <a:t>School facility repairs and improvements to enable operation of schools to reduce risk of virus transmission </a:t>
            </a:r>
          </a:p>
          <a:p>
            <a:pPr marL="687906" lvl="1" indent="-285750">
              <a:buFont typeface="Arial" panose="020B0604020202020204" pitchFamily="34" charset="0"/>
              <a:buChar char="•"/>
            </a:pPr>
            <a:r>
              <a:rPr lang="en-US" sz="1800" dirty="0">
                <a:solidFill>
                  <a:schemeClr val="tx1"/>
                </a:solidFill>
              </a:rPr>
              <a:t>Addressing learning loss/recovery</a:t>
            </a:r>
          </a:p>
          <a:p>
            <a:pPr marL="687906" lvl="1" indent="-285750">
              <a:buFont typeface="Arial" panose="020B0604020202020204" pitchFamily="34" charset="0"/>
              <a:buChar char="•"/>
            </a:pPr>
            <a:r>
              <a:rPr lang="en-US" sz="1800" dirty="0">
                <a:solidFill>
                  <a:schemeClr val="tx1"/>
                </a:solidFill>
              </a:rPr>
              <a:t>Planning and implementing activities related to summer learning </a:t>
            </a:r>
          </a:p>
          <a:p>
            <a:pPr marL="687906" lvl="1" indent="-285750">
              <a:buFont typeface="Arial" panose="020B0604020202020204" pitchFamily="34" charset="0"/>
              <a:buChar char="•"/>
            </a:pPr>
            <a:r>
              <a:rPr lang="en-US" sz="1800" dirty="0">
                <a:solidFill>
                  <a:schemeClr val="tx1"/>
                </a:solidFill>
              </a:rPr>
              <a:t>Providing mental health services and supports, including through community schools</a:t>
            </a:r>
          </a:p>
          <a:p>
            <a:pPr marL="687906" lvl="1" indent="-285750">
              <a:buFont typeface="Arial" panose="020B0604020202020204" pitchFamily="34" charset="0"/>
              <a:buChar char="•"/>
            </a:pPr>
            <a:r>
              <a:rPr lang="en-US" sz="1800" dirty="0">
                <a:solidFill>
                  <a:schemeClr val="tx1"/>
                </a:solidFill>
              </a:rPr>
              <a:t>Purchasing educational technology (including hardware, software, and connectivity)</a:t>
            </a:r>
          </a:p>
          <a:p>
            <a:pPr marL="687906" lvl="1" indent="-285750">
              <a:buFont typeface="Arial" panose="020B0604020202020204" pitchFamily="34" charset="0"/>
              <a:buChar char="•"/>
            </a:pPr>
            <a:r>
              <a:rPr lang="en-US" sz="1800" dirty="0">
                <a:solidFill>
                  <a:schemeClr val="tx1"/>
                </a:solidFill>
              </a:rPr>
              <a:t>Providing meals to students during school closures</a:t>
            </a:r>
          </a:p>
          <a:p>
            <a:pPr marL="687906" lvl="1" indent="-285750">
              <a:buFont typeface="Arial" panose="020B0604020202020204" pitchFamily="34" charset="0"/>
              <a:buChar char="•"/>
            </a:pPr>
            <a:r>
              <a:rPr lang="en-US" sz="1800" dirty="0">
                <a:solidFill>
                  <a:schemeClr val="tx1"/>
                </a:solidFill>
              </a:rPr>
              <a:t>Purchasing supplies to sanitize and clean buildings</a:t>
            </a:r>
          </a:p>
          <a:p>
            <a:pPr marL="687906" lvl="1" indent="-285750">
              <a:buFont typeface="Arial" panose="020B0604020202020204" pitchFamily="34" charset="0"/>
              <a:buChar char="•"/>
            </a:pPr>
            <a:r>
              <a:rPr lang="en-US" sz="1800" dirty="0">
                <a:solidFill>
                  <a:schemeClr val="tx1"/>
                </a:solidFill>
              </a:rPr>
              <a:t>And more!</a:t>
            </a:r>
            <a:br>
              <a:rPr lang="en-US" sz="200" dirty="0">
                <a:solidFill>
                  <a:schemeClr val="tx1"/>
                </a:solidFill>
              </a:rPr>
            </a:br>
            <a:endParaRPr lang="en-US" sz="200" dirty="0">
              <a:solidFill>
                <a:schemeClr val="tx1"/>
              </a:solidFill>
            </a:endParaRPr>
          </a:p>
          <a:p>
            <a:pPr marL="285750" indent="-285750">
              <a:buFont typeface="Arial" panose="020B0604020202020204" pitchFamily="34" charset="0"/>
              <a:buChar char="•"/>
            </a:pPr>
            <a:r>
              <a:rPr lang="en-US" sz="2000" b="1" dirty="0">
                <a:solidFill>
                  <a:schemeClr val="tx1"/>
                </a:solidFill>
                <a:hlinkClick r:id="rId2"/>
              </a:rPr>
              <a:t>Read ED’s ARP Allowable Uses Guidance here</a:t>
            </a:r>
            <a:r>
              <a:rPr lang="en-US" sz="2000" b="1" dirty="0">
                <a:solidFill>
                  <a:schemeClr val="tx1"/>
                </a:solidFill>
              </a:rPr>
              <a:t>.</a:t>
            </a:r>
          </a:p>
        </p:txBody>
      </p:sp>
      <p:sp>
        <p:nvSpPr>
          <p:cNvPr id="3" name="Title 2">
            <a:extLst>
              <a:ext uri="{FF2B5EF4-FFF2-40B4-BE49-F238E27FC236}">
                <a16:creationId xmlns:a16="http://schemas.microsoft.com/office/drawing/2014/main" id="{31C2160E-F206-4BFB-8292-39606A7C47BB}"/>
              </a:ext>
            </a:extLst>
          </p:cNvPr>
          <p:cNvSpPr>
            <a:spLocks noGrp="1"/>
          </p:cNvSpPr>
          <p:nvPr>
            <p:ph type="title"/>
          </p:nvPr>
        </p:nvSpPr>
        <p:spPr>
          <a:xfrm>
            <a:off x="609600" y="55691"/>
            <a:ext cx="10972800" cy="769585"/>
          </a:xfrm>
        </p:spPr>
        <p:txBody>
          <a:bodyPr/>
          <a:lstStyle/>
          <a:p>
            <a:r>
              <a:rPr lang="en-US" sz="3800" dirty="0"/>
              <a:t>ARP: Distribution/Use of Funding </a:t>
            </a:r>
          </a:p>
        </p:txBody>
      </p:sp>
      <p:pic>
        <p:nvPicPr>
          <p:cNvPr id="4" name="Picture 3">
            <a:extLst>
              <a:ext uri="{FF2B5EF4-FFF2-40B4-BE49-F238E27FC236}">
                <a16:creationId xmlns:a16="http://schemas.microsoft.com/office/drawing/2014/main" id="{187674C6-E397-423E-8ECA-AE358B73AF5D}"/>
              </a:ext>
            </a:extLst>
          </p:cNvPr>
          <p:cNvPicPr>
            <a:picLocks noChangeAspect="1"/>
          </p:cNvPicPr>
          <p:nvPr/>
        </p:nvPicPr>
        <p:blipFill>
          <a:blip r:embed="rId3"/>
          <a:stretch>
            <a:fillRect/>
          </a:stretch>
        </p:blipFill>
        <p:spPr>
          <a:xfrm>
            <a:off x="2212213" y="6256763"/>
            <a:ext cx="1550125" cy="422976"/>
          </a:xfrm>
          <a:prstGeom prst="rect">
            <a:avLst/>
          </a:prstGeom>
        </p:spPr>
      </p:pic>
    </p:spTree>
    <p:extLst>
      <p:ext uri="{BB962C8B-B14F-4D97-AF65-F5344CB8AC3E}">
        <p14:creationId xmlns:p14="http://schemas.microsoft.com/office/powerpoint/2010/main" val="942529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6B7103-2850-4331-B739-6128F14382DD}"/>
              </a:ext>
            </a:extLst>
          </p:cNvPr>
          <p:cNvSpPr>
            <a:spLocks noGrp="1"/>
          </p:cNvSpPr>
          <p:nvPr>
            <p:ph idx="1"/>
          </p:nvPr>
        </p:nvSpPr>
        <p:spPr>
          <a:xfrm>
            <a:off x="227566" y="586356"/>
            <a:ext cx="11725835" cy="5270567"/>
          </a:xfrm>
        </p:spPr>
        <p:txBody>
          <a:bodyPr/>
          <a:lstStyle/>
          <a:p>
            <a:pPr marL="285750" indent="-285750">
              <a:buFont typeface="Arial" panose="020B0604020202020204" pitchFamily="34" charset="0"/>
              <a:buChar char="•"/>
            </a:pPr>
            <a:r>
              <a:rPr lang="en-US" sz="2600" b="1" dirty="0">
                <a:solidFill>
                  <a:srgbClr val="FF0000"/>
                </a:solidFill>
              </a:rPr>
              <a:t>New provision! </a:t>
            </a:r>
            <a:r>
              <a:rPr lang="en-US" sz="2600" b="1" dirty="0">
                <a:solidFill>
                  <a:schemeClr val="tx1"/>
                </a:solidFill>
              </a:rPr>
              <a:t>Applies to SEAs and LEAs</a:t>
            </a:r>
            <a:endParaRPr lang="en-US" sz="2600" dirty="0">
              <a:solidFill>
                <a:schemeClr val="tx1"/>
              </a:solidFill>
            </a:endParaRPr>
          </a:p>
          <a:p>
            <a:pPr marL="687906" lvl="1" indent="-285750">
              <a:buFont typeface="Arial" panose="020B0604020202020204" pitchFamily="34" charset="0"/>
              <a:buChar char="•"/>
            </a:pPr>
            <a:r>
              <a:rPr lang="en-US" sz="2400" b="1" dirty="0">
                <a:solidFill>
                  <a:schemeClr val="tx1"/>
                </a:solidFill>
              </a:rPr>
              <a:t>SEAs cannot (for FY 22 and FY 23)…</a:t>
            </a:r>
          </a:p>
          <a:p>
            <a:pPr marL="1079481" lvl="2" indent="-285750">
              <a:buFont typeface="Arial" panose="020B0604020202020204" pitchFamily="34" charset="0"/>
              <a:buChar char="•"/>
            </a:pPr>
            <a:r>
              <a:rPr lang="en-US" sz="2400" dirty="0">
                <a:solidFill>
                  <a:schemeClr val="tx1"/>
                </a:solidFill>
              </a:rPr>
              <a:t>Cut per-pupil $ to high-need LEAs at a steeper rate than other LEAs.</a:t>
            </a:r>
          </a:p>
          <a:p>
            <a:pPr marL="1079481" lvl="2" indent="-285750">
              <a:buFont typeface="Arial" panose="020B0604020202020204" pitchFamily="34" charset="0"/>
              <a:buChar char="•"/>
            </a:pPr>
            <a:r>
              <a:rPr lang="en-US" sz="2400" dirty="0">
                <a:solidFill>
                  <a:schemeClr val="tx1"/>
                </a:solidFill>
              </a:rPr>
              <a:t>Reduce state per-pupil $ for the highest-poverty LEAs below 2019 levels. </a:t>
            </a:r>
          </a:p>
          <a:p>
            <a:pPr marL="687906" lvl="1" indent="-285750">
              <a:buFont typeface="Arial" panose="020B0604020202020204" pitchFamily="34" charset="0"/>
              <a:buChar char="•"/>
            </a:pPr>
            <a:r>
              <a:rPr lang="en-US" sz="2400" b="1" dirty="0">
                <a:solidFill>
                  <a:schemeClr val="tx1"/>
                </a:solidFill>
              </a:rPr>
              <a:t>LEAs cannot (for FY 22 and FY 23)…</a:t>
            </a:r>
          </a:p>
          <a:p>
            <a:pPr marL="1079481" lvl="2" indent="-285750">
              <a:buFont typeface="Arial" panose="020B0604020202020204" pitchFamily="34" charset="0"/>
              <a:buChar char="•"/>
            </a:pPr>
            <a:r>
              <a:rPr lang="en-US" sz="2400" dirty="0">
                <a:solidFill>
                  <a:schemeClr val="tx1"/>
                </a:solidFill>
              </a:rPr>
              <a:t>Cut per-pupil $ or per-pupil staff FTEs at the most economically-disadvantaged quartile of schools at disproportionately high rates. Districts will want to keep track of spending by school.</a:t>
            </a:r>
          </a:p>
          <a:p>
            <a:pPr marL="1447771" lvl="3" indent="-285750">
              <a:buFont typeface="Arial" panose="020B0604020202020204" pitchFamily="34" charset="0"/>
              <a:buChar char="•"/>
            </a:pPr>
            <a:r>
              <a:rPr lang="en-US" sz="2000" b="1" dirty="0">
                <a:solidFill>
                  <a:schemeClr val="tx1"/>
                </a:solidFill>
                <a:hlinkClick r:id="rId2"/>
              </a:rPr>
              <a:t>Read ED’s MoEq FAQs/guidance here</a:t>
            </a:r>
            <a:r>
              <a:rPr lang="en-US" sz="2000" b="1" dirty="0">
                <a:solidFill>
                  <a:schemeClr val="tx1"/>
                </a:solidFill>
              </a:rPr>
              <a:t>.</a:t>
            </a:r>
            <a:br>
              <a:rPr lang="en-US" sz="900" b="1" dirty="0">
                <a:solidFill>
                  <a:schemeClr val="tx1"/>
                </a:solidFill>
              </a:rPr>
            </a:br>
            <a:endParaRPr lang="en-US" sz="900" b="1" dirty="0">
              <a:solidFill>
                <a:schemeClr val="tx1"/>
              </a:solidFill>
            </a:endParaRPr>
          </a:p>
          <a:p>
            <a:pPr marL="285750" indent="-285750">
              <a:buFont typeface="Arial" panose="020B0604020202020204" pitchFamily="34" charset="0"/>
              <a:buChar char="•"/>
            </a:pPr>
            <a:r>
              <a:rPr lang="en-US" sz="2600" b="1" dirty="0">
                <a:solidFill>
                  <a:schemeClr val="tx1"/>
                </a:solidFill>
              </a:rPr>
              <a:t>What about </a:t>
            </a:r>
            <a:r>
              <a:rPr lang="en-US" sz="2600" b="1" dirty="0">
                <a:solidFill>
                  <a:srgbClr val="00B050"/>
                </a:solidFill>
              </a:rPr>
              <a:t>Maintenance of Effort (MOE)</a:t>
            </a:r>
            <a:r>
              <a:rPr lang="en-US" sz="2600" b="1" dirty="0">
                <a:solidFill>
                  <a:schemeClr val="tx1"/>
                </a:solidFill>
              </a:rPr>
              <a:t>?</a:t>
            </a:r>
          </a:p>
          <a:p>
            <a:pPr marL="687906" lvl="1" indent="-285750">
              <a:buFont typeface="Arial" panose="020B0604020202020204" pitchFamily="34" charset="0"/>
              <a:buChar char="•"/>
            </a:pPr>
            <a:r>
              <a:rPr lang="en-US" sz="2400" dirty="0">
                <a:solidFill>
                  <a:schemeClr val="tx1"/>
                </a:solidFill>
              </a:rPr>
              <a:t>MOE requirements for CRRSAA and ARP are mostly the same, except that ARP extends the CRRSAA requirements for an additional fiscal year.</a:t>
            </a:r>
            <a:endParaRPr lang="en-US" sz="2400" u="sng" dirty="0">
              <a:solidFill>
                <a:schemeClr val="tx1"/>
              </a:solidFill>
              <a:hlinkClick r:id="rId3">
                <a:extLst>
                  <a:ext uri="{A12FA001-AC4F-418D-AE19-62706E023703}">
                    <ahyp:hlinkClr xmlns:ahyp="http://schemas.microsoft.com/office/drawing/2018/hyperlinkcolor" val="tx"/>
                  </a:ext>
                </a:extLst>
              </a:hlinkClick>
            </a:endParaRPr>
          </a:p>
          <a:p>
            <a:pPr marL="1447771" lvl="3" indent="-285750">
              <a:buFont typeface="Arial" panose="020B0604020202020204" pitchFamily="34" charset="0"/>
              <a:buChar char="•"/>
            </a:pPr>
            <a:r>
              <a:rPr lang="en-US" sz="2000" b="1" dirty="0">
                <a:solidFill>
                  <a:srgbClr val="0000FF"/>
                </a:solidFill>
                <a:hlinkClick r:id="rId3">
                  <a:extLst>
                    <a:ext uri="{A12FA001-AC4F-418D-AE19-62706E023703}">
                      <ahyp:hlinkClr xmlns:ahyp="http://schemas.microsoft.com/office/drawing/2018/hyperlinkcolor" val="tx"/>
                    </a:ext>
                  </a:extLst>
                </a:hlinkClick>
              </a:rPr>
              <a:t>Read ED’s MOE FAQs/guidance here</a:t>
            </a:r>
            <a:r>
              <a:rPr lang="en-US" sz="2000" b="1" dirty="0">
                <a:solidFill>
                  <a:srgbClr val="0000FF"/>
                </a:solidFill>
              </a:rPr>
              <a:t>.</a:t>
            </a:r>
            <a:r>
              <a:rPr lang="en-US" sz="2400" b="1" dirty="0">
                <a:solidFill>
                  <a:schemeClr val="tx1"/>
                </a:solidFill>
              </a:rPr>
              <a:t> </a:t>
            </a:r>
          </a:p>
        </p:txBody>
      </p:sp>
      <p:sp>
        <p:nvSpPr>
          <p:cNvPr id="3" name="Title 2">
            <a:extLst>
              <a:ext uri="{FF2B5EF4-FFF2-40B4-BE49-F238E27FC236}">
                <a16:creationId xmlns:a16="http://schemas.microsoft.com/office/drawing/2014/main" id="{31C2160E-F206-4BFB-8292-39606A7C47BB}"/>
              </a:ext>
            </a:extLst>
          </p:cNvPr>
          <p:cNvSpPr>
            <a:spLocks noGrp="1"/>
          </p:cNvSpPr>
          <p:nvPr>
            <p:ph type="title"/>
          </p:nvPr>
        </p:nvSpPr>
        <p:spPr>
          <a:xfrm>
            <a:off x="609600" y="9272"/>
            <a:ext cx="10972800" cy="769585"/>
          </a:xfrm>
        </p:spPr>
        <p:txBody>
          <a:bodyPr/>
          <a:lstStyle/>
          <a:p>
            <a:r>
              <a:rPr lang="en-US" sz="3600" dirty="0"/>
              <a:t>ARP: Maintenance of Equity (</a:t>
            </a:r>
            <a:r>
              <a:rPr lang="en-US" sz="3600" dirty="0" err="1"/>
              <a:t>MoEq</a:t>
            </a:r>
            <a:r>
              <a:rPr lang="en-US" sz="3600" dirty="0"/>
              <a:t>)</a:t>
            </a:r>
          </a:p>
        </p:txBody>
      </p:sp>
      <p:pic>
        <p:nvPicPr>
          <p:cNvPr id="4" name="Picture 3">
            <a:extLst>
              <a:ext uri="{FF2B5EF4-FFF2-40B4-BE49-F238E27FC236}">
                <a16:creationId xmlns:a16="http://schemas.microsoft.com/office/drawing/2014/main" id="{0E8BB9A2-7788-45D0-957F-00A255AE4A54}"/>
              </a:ext>
            </a:extLst>
          </p:cNvPr>
          <p:cNvPicPr>
            <a:picLocks noChangeAspect="1"/>
          </p:cNvPicPr>
          <p:nvPr/>
        </p:nvPicPr>
        <p:blipFill>
          <a:blip r:embed="rId4"/>
          <a:stretch>
            <a:fillRect/>
          </a:stretch>
        </p:blipFill>
        <p:spPr>
          <a:xfrm>
            <a:off x="2212213" y="6256763"/>
            <a:ext cx="1550125" cy="422976"/>
          </a:xfrm>
          <a:prstGeom prst="rect">
            <a:avLst/>
          </a:prstGeom>
        </p:spPr>
      </p:pic>
    </p:spTree>
    <p:extLst>
      <p:ext uri="{BB962C8B-B14F-4D97-AF65-F5344CB8AC3E}">
        <p14:creationId xmlns:p14="http://schemas.microsoft.com/office/powerpoint/2010/main" val="3764704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6B7103-2850-4331-B739-6128F14382DD}"/>
              </a:ext>
            </a:extLst>
          </p:cNvPr>
          <p:cNvSpPr>
            <a:spLocks noGrp="1"/>
          </p:cNvSpPr>
          <p:nvPr>
            <p:ph idx="1"/>
          </p:nvPr>
        </p:nvSpPr>
        <p:spPr>
          <a:xfrm>
            <a:off x="442719" y="993014"/>
            <a:ext cx="11444481" cy="4847358"/>
          </a:xfrm>
        </p:spPr>
        <p:txBody>
          <a:bodyPr/>
          <a:lstStyle/>
          <a:p>
            <a:pPr marL="285750" indent="-285750">
              <a:buFont typeface="Arial" panose="020B0604020202020204" pitchFamily="34" charset="0"/>
              <a:buChar char="•"/>
            </a:pPr>
            <a:r>
              <a:rPr lang="en-US" sz="2800" b="1" dirty="0">
                <a:solidFill>
                  <a:schemeClr val="tx1"/>
                </a:solidFill>
              </a:rPr>
              <a:t>McKinney-Vento Homeless Assistance Act:</a:t>
            </a:r>
          </a:p>
          <a:p>
            <a:pPr marL="687906" lvl="1" indent="-285750">
              <a:buFont typeface="Arial" panose="020B0604020202020204" pitchFamily="34" charset="0"/>
              <a:buChar char="•"/>
            </a:pPr>
            <a:r>
              <a:rPr lang="en-US" sz="2400" dirty="0">
                <a:solidFill>
                  <a:schemeClr val="tx1"/>
                </a:solidFill>
              </a:rPr>
              <a:t>$800 million set aside. Translates into </a:t>
            </a:r>
            <a:r>
              <a:rPr lang="en-US" sz="2400" dirty="0">
                <a:solidFill>
                  <a:srgbClr val="FF0000"/>
                </a:solidFill>
              </a:rPr>
              <a:t>an increase of 8x </a:t>
            </a:r>
            <a:r>
              <a:rPr lang="en-US" sz="2400" dirty="0">
                <a:solidFill>
                  <a:schemeClr val="tx1"/>
                </a:solidFill>
              </a:rPr>
              <a:t>McKinney-Vento program funding.</a:t>
            </a:r>
            <a:br>
              <a:rPr lang="en-US" sz="1400" dirty="0">
                <a:solidFill>
                  <a:schemeClr val="tx1"/>
                </a:solidFill>
              </a:rPr>
            </a:br>
            <a:endParaRPr lang="en-US" sz="1400" b="1" dirty="0">
              <a:solidFill>
                <a:schemeClr val="tx1"/>
              </a:solidFill>
            </a:endParaRPr>
          </a:p>
          <a:p>
            <a:pPr marL="285750" indent="-285750">
              <a:buFont typeface="Arial" panose="020B0604020202020204" pitchFamily="34" charset="0"/>
              <a:buChar char="•"/>
            </a:pPr>
            <a:r>
              <a:rPr lang="en-US" sz="2800" b="1" dirty="0">
                <a:solidFill>
                  <a:schemeClr val="tx1"/>
                </a:solidFill>
              </a:rPr>
              <a:t>IDEA / Special Education</a:t>
            </a:r>
          </a:p>
          <a:p>
            <a:pPr marL="687906" lvl="1" indent="-285750">
              <a:buFont typeface="Arial" panose="020B0604020202020204" pitchFamily="34" charset="0"/>
              <a:buChar char="•"/>
            </a:pPr>
            <a:r>
              <a:rPr lang="en-US" sz="2400" dirty="0">
                <a:solidFill>
                  <a:srgbClr val="FF0000"/>
                </a:solidFill>
              </a:rPr>
              <a:t>$2.5 billion</a:t>
            </a:r>
            <a:r>
              <a:rPr lang="en-US" sz="2400" dirty="0">
                <a:solidFill>
                  <a:schemeClr val="tx1"/>
                </a:solidFill>
              </a:rPr>
              <a:t>. This is an increase of 20% in IDEA program funding when compared to annual appropriations.</a:t>
            </a:r>
          </a:p>
          <a:p>
            <a:pPr marL="1079481" lvl="2" indent="-285750">
              <a:buFont typeface="Arial" panose="020B0604020202020204" pitchFamily="34" charset="0"/>
              <a:buChar char="•"/>
            </a:pPr>
            <a:r>
              <a:rPr lang="en-US" sz="2400" dirty="0">
                <a:solidFill>
                  <a:srgbClr val="FF0000"/>
                </a:solidFill>
              </a:rPr>
              <a:t>Be careful! </a:t>
            </a:r>
            <a:r>
              <a:rPr lang="en-US" sz="2400" dirty="0">
                <a:solidFill>
                  <a:schemeClr val="tx1"/>
                </a:solidFill>
              </a:rPr>
              <a:t>This is </a:t>
            </a:r>
            <a:r>
              <a:rPr lang="en-US" sz="2400" u="sng" dirty="0">
                <a:solidFill>
                  <a:schemeClr val="tx1"/>
                </a:solidFill>
              </a:rPr>
              <a:t>one-time</a:t>
            </a:r>
            <a:r>
              <a:rPr lang="en-US" sz="2400" dirty="0">
                <a:solidFill>
                  <a:schemeClr val="tx1"/>
                </a:solidFill>
              </a:rPr>
              <a:t> funding. Beware of running into MOE issues.</a:t>
            </a:r>
            <a:br>
              <a:rPr lang="en-US" sz="1400" dirty="0">
                <a:solidFill>
                  <a:schemeClr val="tx1"/>
                </a:solidFill>
                <a:highlight>
                  <a:srgbClr val="FFFF00"/>
                </a:highlight>
              </a:rPr>
            </a:br>
            <a:r>
              <a:rPr lang="en-US" sz="1400" dirty="0">
                <a:solidFill>
                  <a:schemeClr val="tx1"/>
                </a:solidFill>
                <a:highlight>
                  <a:srgbClr val="FFFF00"/>
                </a:highlight>
              </a:rPr>
              <a:t> </a:t>
            </a:r>
          </a:p>
          <a:p>
            <a:pPr marL="285750" indent="-285750">
              <a:buFont typeface="Arial" panose="020B0604020202020204" pitchFamily="34" charset="0"/>
              <a:buChar char="•"/>
            </a:pPr>
            <a:r>
              <a:rPr lang="en-US" sz="2800" b="1" dirty="0">
                <a:solidFill>
                  <a:schemeClr val="tx1"/>
                </a:solidFill>
              </a:rPr>
              <a:t>Education Assistance for Non-Public Schools (EANS)</a:t>
            </a:r>
          </a:p>
          <a:p>
            <a:pPr marL="687906" lvl="1" indent="-285750">
              <a:buFont typeface="Arial" panose="020B0604020202020204" pitchFamily="34" charset="0"/>
              <a:buChar char="•"/>
            </a:pPr>
            <a:r>
              <a:rPr lang="en-US" sz="2400" dirty="0">
                <a:solidFill>
                  <a:schemeClr val="tx1"/>
                </a:solidFill>
              </a:rPr>
              <a:t>$2.75 billion in funding for non-public schools.</a:t>
            </a:r>
          </a:p>
        </p:txBody>
      </p:sp>
      <p:sp>
        <p:nvSpPr>
          <p:cNvPr id="3" name="Title 2">
            <a:extLst>
              <a:ext uri="{FF2B5EF4-FFF2-40B4-BE49-F238E27FC236}">
                <a16:creationId xmlns:a16="http://schemas.microsoft.com/office/drawing/2014/main" id="{31C2160E-F206-4BFB-8292-39606A7C47BB}"/>
              </a:ext>
            </a:extLst>
          </p:cNvPr>
          <p:cNvSpPr>
            <a:spLocks noGrp="1"/>
          </p:cNvSpPr>
          <p:nvPr>
            <p:ph type="title"/>
          </p:nvPr>
        </p:nvSpPr>
        <p:spPr>
          <a:xfrm>
            <a:off x="609600" y="86882"/>
            <a:ext cx="10972800" cy="769585"/>
          </a:xfrm>
        </p:spPr>
        <p:txBody>
          <a:bodyPr/>
          <a:lstStyle/>
          <a:p>
            <a:r>
              <a:rPr lang="en-US" sz="3800" dirty="0"/>
              <a:t>ARP: Additional Set Asides</a:t>
            </a:r>
          </a:p>
        </p:txBody>
      </p:sp>
      <p:pic>
        <p:nvPicPr>
          <p:cNvPr id="4" name="Picture 3">
            <a:extLst>
              <a:ext uri="{FF2B5EF4-FFF2-40B4-BE49-F238E27FC236}">
                <a16:creationId xmlns:a16="http://schemas.microsoft.com/office/drawing/2014/main" id="{4AC22386-4EFE-416E-B72B-854849EDC48C}"/>
              </a:ext>
            </a:extLst>
          </p:cNvPr>
          <p:cNvPicPr>
            <a:picLocks noChangeAspect="1"/>
          </p:cNvPicPr>
          <p:nvPr/>
        </p:nvPicPr>
        <p:blipFill>
          <a:blip r:embed="rId2"/>
          <a:stretch>
            <a:fillRect/>
          </a:stretch>
        </p:blipFill>
        <p:spPr>
          <a:xfrm>
            <a:off x="2212213" y="6256763"/>
            <a:ext cx="1550125" cy="422976"/>
          </a:xfrm>
          <a:prstGeom prst="rect">
            <a:avLst/>
          </a:prstGeom>
        </p:spPr>
      </p:pic>
    </p:spTree>
    <p:extLst>
      <p:ext uri="{BB962C8B-B14F-4D97-AF65-F5344CB8AC3E}">
        <p14:creationId xmlns:p14="http://schemas.microsoft.com/office/powerpoint/2010/main" val="2212567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6B7103-2850-4331-B739-6128F14382DD}"/>
              </a:ext>
            </a:extLst>
          </p:cNvPr>
          <p:cNvSpPr>
            <a:spLocks noGrp="1"/>
          </p:cNvSpPr>
          <p:nvPr>
            <p:ph idx="1"/>
          </p:nvPr>
        </p:nvSpPr>
        <p:spPr>
          <a:xfrm>
            <a:off x="148856" y="717698"/>
            <a:ext cx="11796823" cy="5122673"/>
          </a:xfrm>
        </p:spPr>
        <p:txBody>
          <a:bodyPr/>
          <a:lstStyle/>
          <a:p>
            <a:pPr marL="285750" indent="-285750">
              <a:buFont typeface="Arial" panose="020B0604020202020204" pitchFamily="34" charset="0"/>
              <a:buChar char="•"/>
            </a:pPr>
            <a:r>
              <a:rPr lang="en-US" sz="2000" b="1" dirty="0">
                <a:solidFill>
                  <a:schemeClr val="tx1"/>
                </a:solidFill>
              </a:rPr>
              <a:t>ED released an interim final rule (IFR) that must be met in order to receive the final tranche of ARP funds. </a:t>
            </a:r>
            <a:r>
              <a:rPr lang="en-US" sz="2000" b="1" dirty="0">
                <a:solidFill>
                  <a:schemeClr val="tx1"/>
                </a:solidFill>
                <a:highlight>
                  <a:srgbClr val="FFFF00"/>
                </a:highlight>
              </a:rPr>
              <a:t>LEAs need to have two plans:</a:t>
            </a:r>
            <a:br>
              <a:rPr lang="en-US" sz="600" b="1" dirty="0">
                <a:solidFill>
                  <a:schemeClr val="tx1"/>
                </a:solidFill>
                <a:highlight>
                  <a:srgbClr val="FFFF00"/>
                </a:highlight>
              </a:rPr>
            </a:br>
            <a:endParaRPr lang="en-US" sz="600" b="1" dirty="0">
              <a:solidFill>
                <a:schemeClr val="tx1"/>
              </a:solidFill>
              <a:highlight>
                <a:srgbClr val="FFFF00"/>
              </a:highlight>
            </a:endParaRPr>
          </a:p>
          <a:p>
            <a:pPr marL="687906" lvl="1" indent="-285750">
              <a:buFont typeface="Arial" panose="020B0604020202020204" pitchFamily="34" charset="0"/>
              <a:buChar char="•"/>
            </a:pPr>
            <a:r>
              <a:rPr lang="en-US" sz="2000" dirty="0">
                <a:solidFill>
                  <a:srgbClr val="FF0000"/>
                </a:solidFill>
              </a:rPr>
              <a:t>Use of funds plan</a:t>
            </a:r>
          </a:p>
          <a:p>
            <a:pPr marL="1079481" lvl="2" indent="-285750">
              <a:buFont typeface="Arial" panose="020B0604020202020204" pitchFamily="34" charset="0"/>
              <a:buChar char="•"/>
            </a:pPr>
            <a:r>
              <a:rPr lang="en-US" sz="1800" dirty="0">
                <a:solidFill>
                  <a:schemeClr val="tx1"/>
                </a:solidFill>
              </a:rPr>
              <a:t>How $ is being used for mitigation/prevention strategies in line with CDC guidance.</a:t>
            </a:r>
          </a:p>
          <a:p>
            <a:pPr marL="1079481" lvl="2" indent="-285750">
              <a:buFont typeface="Arial" panose="020B0604020202020204" pitchFamily="34" charset="0"/>
              <a:buChar char="•"/>
            </a:pPr>
            <a:r>
              <a:rPr lang="en-US" sz="1800" dirty="0">
                <a:solidFill>
                  <a:schemeClr val="tx1"/>
                </a:solidFill>
              </a:rPr>
              <a:t>Describe use of $ for learning recovery (and everything else).</a:t>
            </a:r>
          </a:p>
          <a:p>
            <a:pPr marL="1079481" lvl="2" indent="-285750">
              <a:buFont typeface="Arial" panose="020B0604020202020204" pitchFamily="34" charset="0"/>
              <a:buChar char="•"/>
            </a:pPr>
            <a:r>
              <a:rPr lang="en-US" sz="1800" dirty="0">
                <a:solidFill>
                  <a:schemeClr val="tx1"/>
                </a:solidFill>
              </a:rPr>
              <a:t>Meaningful consultation requirements (intense!).</a:t>
            </a:r>
          </a:p>
          <a:p>
            <a:pPr marL="1079481" lvl="2" indent="-285750">
              <a:buFont typeface="Arial" panose="020B0604020202020204" pitchFamily="34" charset="0"/>
              <a:buChar char="•"/>
            </a:pPr>
            <a:r>
              <a:rPr lang="en-US" sz="1800" dirty="0">
                <a:solidFill>
                  <a:schemeClr val="tx1"/>
                </a:solidFill>
              </a:rPr>
              <a:t>Must be uniform; translatable. </a:t>
            </a:r>
            <a:br>
              <a:rPr lang="en-US" sz="600" dirty="0">
                <a:solidFill>
                  <a:schemeClr val="tx1"/>
                </a:solidFill>
              </a:rPr>
            </a:br>
            <a:endParaRPr lang="en-US" sz="600" dirty="0">
              <a:solidFill>
                <a:schemeClr val="tx1"/>
              </a:solidFill>
            </a:endParaRPr>
          </a:p>
          <a:p>
            <a:pPr marL="687906" lvl="1" indent="-285750">
              <a:buFont typeface="Arial" panose="020B0604020202020204" pitchFamily="34" charset="0"/>
              <a:buChar char="•"/>
            </a:pPr>
            <a:r>
              <a:rPr lang="en-US" sz="2000" dirty="0">
                <a:solidFill>
                  <a:srgbClr val="FF0000"/>
                </a:solidFill>
              </a:rPr>
              <a:t>Safe return to learning and continuity of services plan</a:t>
            </a:r>
          </a:p>
          <a:p>
            <a:pPr marL="1079481" lvl="2" indent="-285750">
              <a:buFont typeface="Arial" panose="020B0604020202020204" pitchFamily="34" charset="0"/>
              <a:buChar char="•"/>
            </a:pPr>
            <a:r>
              <a:rPr lang="en-US" sz="1800" dirty="0">
                <a:solidFill>
                  <a:schemeClr val="tx1"/>
                </a:solidFill>
              </a:rPr>
              <a:t>Review/revise at a minimum </a:t>
            </a:r>
            <a:r>
              <a:rPr lang="en-US" sz="1800" u="sng" dirty="0">
                <a:solidFill>
                  <a:schemeClr val="tx1"/>
                </a:solidFill>
              </a:rPr>
              <a:t>every 6 months</a:t>
            </a:r>
            <a:r>
              <a:rPr lang="en-US" sz="1800" dirty="0">
                <a:solidFill>
                  <a:schemeClr val="tx1"/>
                </a:solidFill>
              </a:rPr>
              <a:t> w/ consideration of latest CDC guidance. </a:t>
            </a:r>
          </a:p>
          <a:p>
            <a:pPr marL="1079481" lvl="2" indent="-285750">
              <a:buFont typeface="Arial" panose="020B0604020202020204" pitchFamily="34" charset="0"/>
              <a:buChar char="•"/>
            </a:pPr>
            <a:r>
              <a:rPr lang="en-US" sz="1800" dirty="0">
                <a:solidFill>
                  <a:schemeClr val="tx1"/>
                </a:solidFill>
              </a:rPr>
              <a:t>This plan must describe how the LEA will: </a:t>
            </a:r>
          </a:p>
          <a:p>
            <a:pPr marL="1447771" lvl="3" indent="-285750">
              <a:buFont typeface="Arial" panose="020B0604020202020204" pitchFamily="34" charset="0"/>
              <a:buChar char="•"/>
            </a:pPr>
            <a:r>
              <a:rPr lang="en-US" sz="1800" u="sng" dirty="0">
                <a:solidFill>
                  <a:schemeClr val="tx1"/>
                </a:solidFill>
                <a:latin typeface="Arial" panose="020B0604020202020204" pitchFamily="34" charset="0"/>
                <a:cs typeface="Arial" panose="020B0604020202020204" pitchFamily="34" charset="0"/>
              </a:rPr>
              <a:t>Ensure continuity of services</a:t>
            </a:r>
            <a:r>
              <a:rPr lang="en-US" sz="1800" dirty="0">
                <a:solidFill>
                  <a:schemeClr val="tx1"/>
                </a:solidFill>
                <a:latin typeface="Arial" panose="020B0604020202020204" pitchFamily="34" charset="0"/>
                <a:cs typeface="Arial" panose="020B0604020202020204" pitchFamily="34" charset="0"/>
              </a:rPr>
              <a:t>, including but not limited to services to address students’ academic needs and students’ and staff social, emotional, mental health, and other needs, which may include student health and food services; and </a:t>
            </a:r>
          </a:p>
          <a:p>
            <a:pPr marL="1447771" lvl="3" indent="-285750">
              <a:buFont typeface="Arial" panose="020B0604020202020204" pitchFamily="34" charset="0"/>
              <a:buChar char="•"/>
            </a:pPr>
            <a:r>
              <a:rPr lang="en-US" sz="1800" u="sng" dirty="0">
                <a:solidFill>
                  <a:schemeClr val="tx1"/>
                </a:solidFill>
                <a:latin typeface="Arial" panose="020B0604020202020204" pitchFamily="34" charset="0"/>
                <a:cs typeface="Arial" panose="020B0604020202020204" pitchFamily="34" charset="0"/>
              </a:rPr>
              <a:t>Maintain the health and safety of students, educators, and other staff </a:t>
            </a:r>
            <a:r>
              <a:rPr lang="en-US" sz="1800" dirty="0">
                <a:solidFill>
                  <a:schemeClr val="tx1"/>
                </a:solidFill>
                <a:latin typeface="Arial" panose="020B0604020202020204" pitchFamily="34" charset="0"/>
                <a:cs typeface="Arial" panose="020B0604020202020204" pitchFamily="34" charset="0"/>
              </a:rPr>
              <a:t>and the extent to which it has adopted policies, and a description of any such policies, on safety recommendations established by the CDC.</a:t>
            </a:r>
          </a:p>
        </p:txBody>
      </p:sp>
      <p:sp>
        <p:nvSpPr>
          <p:cNvPr id="3" name="Title 2">
            <a:extLst>
              <a:ext uri="{FF2B5EF4-FFF2-40B4-BE49-F238E27FC236}">
                <a16:creationId xmlns:a16="http://schemas.microsoft.com/office/drawing/2014/main" id="{31C2160E-F206-4BFB-8292-39606A7C47BB}"/>
              </a:ext>
            </a:extLst>
          </p:cNvPr>
          <p:cNvSpPr>
            <a:spLocks noGrp="1"/>
          </p:cNvSpPr>
          <p:nvPr>
            <p:ph type="title"/>
          </p:nvPr>
        </p:nvSpPr>
        <p:spPr>
          <a:xfrm>
            <a:off x="609600" y="-11"/>
            <a:ext cx="10972800" cy="769585"/>
          </a:xfrm>
        </p:spPr>
        <p:txBody>
          <a:bodyPr/>
          <a:lstStyle/>
          <a:p>
            <a:r>
              <a:rPr lang="en-US" sz="3600" dirty="0"/>
              <a:t>ARP: LEA Plan Requirements</a:t>
            </a:r>
          </a:p>
        </p:txBody>
      </p:sp>
      <p:pic>
        <p:nvPicPr>
          <p:cNvPr id="4" name="Picture 3">
            <a:extLst>
              <a:ext uri="{FF2B5EF4-FFF2-40B4-BE49-F238E27FC236}">
                <a16:creationId xmlns:a16="http://schemas.microsoft.com/office/drawing/2014/main" id="{F221E966-A07A-44B0-8E2E-BB4D1D2FE61B}"/>
              </a:ext>
            </a:extLst>
          </p:cNvPr>
          <p:cNvPicPr>
            <a:picLocks noChangeAspect="1"/>
          </p:cNvPicPr>
          <p:nvPr/>
        </p:nvPicPr>
        <p:blipFill>
          <a:blip r:embed="rId2"/>
          <a:stretch>
            <a:fillRect/>
          </a:stretch>
        </p:blipFill>
        <p:spPr>
          <a:xfrm>
            <a:off x="2212213" y="6256763"/>
            <a:ext cx="1550125" cy="422976"/>
          </a:xfrm>
          <a:prstGeom prst="rect">
            <a:avLst/>
          </a:prstGeom>
        </p:spPr>
      </p:pic>
    </p:spTree>
    <p:extLst>
      <p:ext uri="{BB962C8B-B14F-4D97-AF65-F5344CB8AC3E}">
        <p14:creationId xmlns:p14="http://schemas.microsoft.com/office/powerpoint/2010/main" val="1691051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6B7103-2850-4331-B739-6128F14382DD}"/>
              </a:ext>
            </a:extLst>
          </p:cNvPr>
          <p:cNvSpPr>
            <a:spLocks noGrp="1"/>
          </p:cNvSpPr>
          <p:nvPr>
            <p:ph idx="1"/>
          </p:nvPr>
        </p:nvSpPr>
        <p:spPr>
          <a:xfrm>
            <a:off x="202741" y="663752"/>
            <a:ext cx="11531370" cy="5176619"/>
          </a:xfrm>
        </p:spPr>
        <p:txBody>
          <a:bodyPr/>
          <a:lstStyle/>
          <a:p>
            <a:pPr marL="285750" indent="-285750">
              <a:buFont typeface="Arial" panose="020B0604020202020204" pitchFamily="34" charset="0"/>
              <a:buChar char="•"/>
            </a:pPr>
            <a:r>
              <a:rPr lang="en-US" sz="2200" b="1" dirty="0">
                <a:solidFill>
                  <a:schemeClr val="tx1"/>
                </a:solidFill>
              </a:rPr>
              <a:t>ARP includes $7.17 billion to help schools address “homework gap” issues. </a:t>
            </a:r>
            <a:br>
              <a:rPr lang="en-US" sz="2200" b="1" dirty="0">
                <a:solidFill>
                  <a:schemeClr val="tx1"/>
                </a:solidFill>
              </a:rPr>
            </a:br>
            <a:r>
              <a:rPr lang="en-US" sz="2200" b="1" dirty="0">
                <a:solidFill>
                  <a:schemeClr val="tx1"/>
                </a:solidFill>
                <a:highlight>
                  <a:srgbClr val="FFFF00"/>
                </a:highlight>
                <a:hlinkClick r:id="rId2"/>
              </a:rPr>
              <a:t>The Emergency Connectivity Fund (ECF)</a:t>
            </a:r>
            <a:r>
              <a:rPr lang="en-US" sz="2200" b="1" dirty="0">
                <a:solidFill>
                  <a:schemeClr val="tx1"/>
                </a:solidFill>
              </a:rPr>
              <a:t> was designed to support remote and </a:t>
            </a:r>
            <a:br>
              <a:rPr lang="en-US" sz="2200" b="1" dirty="0">
                <a:solidFill>
                  <a:schemeClr val="tx1"/>
                </a:solidFill>
              </a:rPr>
            </a:br>
            <a:r>
              <a:rPr lang="en-US" sz="2200" b="1" dirty="0">
                <a:solidFill>
                  <a:schemeClr val="tx1"/>
                </a:solidFill>
              </a:rPr>
              <a:t>in-school access for both staff and students.</a:t>
            </a:r>
            <a:br>
              <a:rPr lang="en-US" sz="700" b="1" dirty="0">
                <a:solidFill>
                  <a:schemeClr val="tx1"/>
                </a:solidFill>
              </a:rPr>
            </a:br>
            <a:endParaRPr lang="en-US" sz="700" b="1" dirty="0">
              <a:solidFill>
                <a:schemeClr val="tx1"/>
              </a:solidFill>
            </a:endParaRPr>
          </a:p>
          <a:p>
            <a:pPr marL="687906" lvl="1" indent="-285750">
              <a:buFont typeface="Arial" panose="020B0604020202020204" pitchFamily="34" charset="0"/>
              <a:buChar char="•"/>
            </a:pPr>
            <a:r>
              <a:rPr lang="en-US" sz="1900" dirty="0">
                <a:solidFill>
                  <a:schemeClr val="tx1"/>
                </a:solidFill>
              </a:rPr>
              <a:t>The </a:t>
            </a:r>
            <a:r>
              <a:rPr lang="en-US" sz="1900" dirty="0">
                <a:solidFill>
                  <a:schemeClr val="tx1"/>
                </a:solidFill>
                <a:hlinkClick r:id="rId3"/>
              </a:rPr>
              <a:t>FCC recently announced </a:t>
            </a:r>
            <a:r>
              <a:rPr lang="en-US" sz="1900" dirty="0">
                <a:solidFill>
                  <a:schemeClr val="tx1"/>
                </a:solidFill>
              </a:rPr>
              <a:t>the initial filing window for the ECF to help schools and libraries provide the tools and services their communities need for remote learning during the COVID-19 emergency period.   </a:t>
            </a:r>
          </a:p>
          <a:p>
            <a:pPr marL="1079481" lvl="2" indent="-285750">
              <a:buFont typeface="Arial" panose="020B0604020202020204" pitchFamily="34" charset="0"/>
              <a:buChar char="•"/>
            </a:pPr>
            <a:r>
              <a:rPr lang="en-US" sz="1900" b="1" dirty="0">
                <a:solidFill>
                  <a:srgbClr val="FF0000"/>
                </a:solidFill>
              </a:rPr>
              <a:t>The ECF application window opens June 29 through August 13, 2021. </a:t>
            </a:r>
            <a:r>
              <a:rPr lang="en-US" sz="1900" dirty="0">
                <a:solidFill>
                  <a:schemeClr val="tx1"/>
                </a:solidFill>
              </a:rPr>
              <a:t>Eligible schools and libraries can apply for financial support to purchase connected devices like laptops and tablets, Wi-Fi hotspots, modems, routers, and broadband connectivity to meet unmet needs for off-campus use by students, school staff, and library patrons during COVID-19. </a:t>
            </a:r>
          </a:p>
          <a:p>
            <a:pPr marL="1447771" lvl="3" indent="-285750">
              <a:buFont typeface="Arial" panose="020B0604020202020204" pitchFamily="34" charset="0"/>
              <a:buChar char="•"/>
            </a:pPr>
            <a:r>
              <a:rPr lang="en-US" sz="1900" dirty="0">
                <a:solidFill>
                  <a:schemeClr val="tx1"/>
                </a:solidFill>
              </a:rPr>
              <a:t>During this application filing window, eligible schools and libraries, in addition to consortia of schools and libraries, can submit requests for funding to purchase eligible equipment and services </a:t>
            </a:r>
            <a:r>
              <a:rPr lang="en-US" sz="1900" b="1" dirty="0">
                <a:solidFill>
                  <a:srgbClr val="00B050"/>
                </a:solidFill>
              </a:rPr>
              <a:t>between July 1, 2021, and June 30, 2022</a:t>
            </a:r>
            <a:r>
              <a:rPr lang="en-US" sz="1900" dirty="0">
                <a:solidFill>
                  <a:schemeClr val="tx1"/>
                </a:solidFill>
              </a:rPr>
              <a:t>. </a:t>
            </a:r>
          </a:p>
          <a:p>
            <a:pPr marL="1447771" lvl="3" indent="-285750">
              <a:buFont typeface="Arial" panose="020B0604020202020204" pitchFamily="34" charset="0"/>
              <a:buChar char="•"/>
            </a:pPr>
            <a:r>
              <a:rPr lang="en-US" sz="1900" dirty="0">
                <a:solidFill>
                  <a:schemeClr val="tx1"/>
                </a:solidFill>
              </a:rPr>
              <a:t>See </a:t>
            </a:r>
            <a:r>
              <a:rPr lang="en-US" sz="1900" dirty="0">
                <a:solidFill>
                  <a:schemeClr val="tx1"/>
                </a:solidFill>
                <a:hlinkClick r:id="rId4"/>
              </a:rPr>
              <a:t>this FCC Fact Sheet </a:t>
            </a:r>
            <a:r>
              <a:rPr lang="en-US" sz="1900" dirty="0">
                <a:solidFill>
                  <a:schemeClr val="tx1"/>
                </a:solidFill>
              </a:rPr>
              <a:t>to learn more</a:t>
            </a:r>
            <a:r>
              <a:rPr lang="en-US" sz="1800" dirty="0">
                <a:solidFill>
                  <a:schemeClr val="tx1"/>
                </a:solidFill>
              </a:rPr>
              <a:t>.</a:t>
            </a:r>
            <a:r>
              <a:rPr lang="en-US" sz="100" dirty="0">
                <a:solidFill>
                  <a:schemeClr val="tx1"/>
                </a:solidFill>
              </a:rPr>
              <a:t>   </a:t>
            </a:r>
            <a:br>
              <a:rPr lang="en-US" sz="700" dirty="0">
                <a:solidFill>
                  <a:schemeClr val="tx1"/>
                </a:solidFill>
              </a:rPr>
            </a:br>
            <a:endParaRPr lang="en-US" sz="700" dirty="0">
              <a:solidFill>
                <a:schemeClr val="tx1"/>
              </a:solidFill>
            </a:endParaRPr>
          </a:p>
          <a:p>
            <a:pPr marL="687906" lvl="1" indent="-285750">
              <a:buFont typeface="Arial" panose="020B0604020202020204" pitchFamily="34" charset="0"/>
              <a:buChar char="•"/>
            </a:pPr>
            <a:r>
              <a:rPr lang="en-US" sz="1900" dirty="0">
                <a:solidFill>
                  <a:schemeClr val="tx1"/>
                </a:solidFill>
              </a:rPr>
              <a:t>Related AASA/ASBO Webinar: </a:t>
            </a:r>
            <a:r>
              <a:rPr lang="en-US" sz="1900" dirty="0">
                <a:solidFill>
                  <a:schemeClr val="tx1"/>
                </a:solidFill>
                <a:hlinkClick r:id="rId5"/>
              </a:rPr>
              <a:t>“Using Federal Funds to Get Students Connected &amp; Fix the Homework Gap”</a:t>
            </a:r>
            <a:endParaRPr lang="en-US" sz="1900" dirty="0">
              <a:solidFill>
                <a:schemeClr val="tx1"/>
              </a:solidFill>
            </a:endParaRPr>
          </a:p>
        </p:txBody>
      </p:sp>
      <p:sp>
        <p:nvSpPr>
          <p:cNvPr id="3" name="Title 2">
            <a:extLst>
              <a:ext uri="{FF2B5EF4-FFF2-40B4-BE49-F238E27FC236}">
                <a16:creationId xmlns:a16="http://schemas.microsoft.com/office/drawing/2014/main" id="{31C2160E-F206-4BFB-8292-39606A7C47BB}"/>
              </a:ext>
            </a:extLst>
          </p:cNvPr>
          <p:cNvSpPr>
            <a:spLocks noGrp="1"/>
          </p:cNvSpPr>
          <p:nvPr>
            <p:ph type="title"/>
          </p:nvPr>
        </p:nvSpPr>
        <p:spPr>
          <a:xfrm>
            <a:off x="609600" y="-11"/>
            <a:ext cx="10972800" cy="769585"/>
          </a:xfrm>
        </p:spPr>
        <p:txBody>
          <a:bodyPr/>
          <a:lstStyle/>
          <a:p>
            <a:r>
              <a:rPr lang="en-US" sz="3800" dirty="0"/>
              <a:t>ARP: Homework Gap Funding</a:t>
            </a:r>
          </a:p>
        </p:txBody>
      </p:sp>
      <p:pic>
        <p:nvPicPr>
          <p:cNvPr id="4" name="Picture 3">
            <a:extLst>
              <a:ext uri="{FF2B5EF4-FFF2-40B4-BE49-F238E27FC236}">
                <a16:creationId xmlns:a16="http://schemas.microsoft.com/office/drawing/2014/main" id="{9D57F3D8-4C6E-4035-AB3A-63A4FD5831BD}"/>
              </a:ext>
            </a:extLst>
          </p:cNvPr>
          <p:cNvPicPr>
            <a:picLocks noChangeAspect="1"/>
          </p:cNvPicPr>
          <p:nvPr/>
        </p:nvPicPr>
        <p:blipFill>
          <a:blip r:embed="rId6"/>
          <a:stretch>
            <a:fillRect/>
          </a:stretch>
        </p:blipFill>
        <p:spPr>
          <a:xfrm>
            <a:off x="2212213" y="6256763"/>
            <a:ext cx="1550125" cy="422976"/>
          </a:xfrm>
          <a:prstGeom prst="rect">
            <a:avLst/>
          </a:prstGeom>
        </p:spPr>
      </p:pic>
    </p:spTree>
    <p:extLst>
      <p:ext uri="{BB962C8B-B14F-4D97-AF65-F5344CB8AC3E}">
        <p14:creationId xmlns:p14="http://schemas.microsoft.com/office/powerpoint/2010/main" val="3662146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6B7103-2850-4331-B739-6128F14382DD}"/>
              </a:ext>
            </a:extLst>
          </p:cNvPr>
          <p:cNvSpPr>
            <a:spLocks noGrp="1"/>
          </p:cNvSpPr>
          <p:nvPr>
            <p:ph idx="1"/>
          </p:nvPr>
        </p:nvSpPr>
        <p:spPr>
          <a:xfrm>
            <a:off x="199591" y="584846"/>
            <a:ext cx="11743308" cy="5255526"/>
          </a:xfrm>
        </p:spPr>
        <p:txBody>
          <a:bodyPr/>
          <a:lstStyle/>
          <a:p>
            <a:pPr marL="285750" indent="-285750">
              <a:buFont typeface="Arial" panose="020B0604020202020204" pitchFamily="34" charset="0"/>
              <a:buChar char="•"/>
            </a:pPr>
            <a:r>
              <a:rPr lang="en-US" sz="2000" b="1" dirty="0">
                <a:solidFill>
                  <a:schemeClr val="tx1"/>
                </a:solidFill>
              </a:rPr>
              <a:t>Child Care</a:t>
            </a:r>
          </a:p>
          <a:p>
            <a:pPr marL="687906" lvl="1" indent="-285750">
              <a:buFont typeface="Arial" panose="020B0604020202020204" pitchFamily="34" charset="0"/>
              <a:buChar char="•"/>
            </a:pPr>
            <a:r>
              <a:rPr lang="en-US" sz="1800" dirty="0">
                <a:solidFill>
                  <a:schemeClr val="tx1"/>
                </a:solidFill>
              </a:rPr>
              <a:t>Childcare Development Block Grant: $15 billion</a:t>
            </a:r>
          </a:p>
          <a:p>
            <a:pPr marL="687906" lvl="1" indent="-285750">
              <a:buFont typeface="Arial" panose="020B0604020202020204" pitchFamily="34" charset="0"/>
              <a:buChar char="•"/>
            </a:pPr>
            <a:r>
              <a:rPr lang="en-US" sz="1800" dirty="0">
                <a:solidFill>
                  <a:schemeClr val="tx1"/>
                </a:solidFill>
              </a:rPr>
              <a:t>Child Care Stabilization: $23.9 billion</a:t>
            </a:r>
          </a:p>
          <a:p>
            <a:pPr marL="687906" lvl="1" indent="-285750">
              <a:buFont typeface="Arial" panose="020B0604020202020204" pitchFamily="34" charset="0"/>
              <a:buChar char="•"/>
            </a:pPr>
            <a:r>
              <a:rPr lang="en-US" sz="1800" dirty="0">
                <a:solidFill>
                  <a:schemeClr val="tx1"/>
                </a:solidFill>
              </a:rPr>
              <a:t>Head Start: $1 billion</a:t>
            </a:r>
            <a:br>
              <a:rPr lang="en-US" sz="1200" dirty="0">
                <a:solidFill>
                  <a:schemeClr val="tx1"/>
                </a:solidFill>
              </a:rPr>
            </a:br>
            <a:endParaRPr lang="en-US" sz="1200" dirty="0">
              <a:solidFill>
                <a:schemeClr val="tx1"/>
              </a:solidFill>
            </a:endParaRPr>
          </a:p>
          <a:p>
            <a:pPr marL="285750" indent="-285750">
              <a:buFont typeface="Arial" panose="020B0604020202020204" pitchFamily="34" charset="0"/>
              <a:buChar char="•"/>
            </a:pPr>
            <a:r>
              <a:rPr lang="en-US" sz="2000" b="1" dirty="0">
                <a:solidFill>
                  <a:schemeClr val="tx1"/>
                </a:solidFill>
              </a:rPr>
              <a:t>Other:</a:t>
            </a:r>
          </a:p>
          <a:p>
            <a:pPr marL="687906" lvl="1" indent="-285750">
              <a:buFont typeface="Arial" panose="020B0604020202020204" pitchFamily="34" charset="0"/>
              <a:buChar char="•"/>
            </a:pPr>
            <a:r>
              <a:rPr lang="en-US" sz="1800" dirty="0">
                <a:solidFill>
                  <a:srgbClr val="FF0000"/>
                </a:solidFill>
              </a:rPr>
              <a:t>State and Local Government Aid</a:t>
            </a:r>
            <a:r>
              <a:rPr lang="en-US" sz="1800" dirty="0">
                <a:solidFill>
                  <a:schemeClr val="tx1"/>
                </a:solidFill>
              </a:rPr>
              <a:t>: $362 billion.</a:t>
            </a:r>
          </a:p>
          <a:p>
            <a:pPr marL="687906" lvl="1" indent="-285750">
              <a:buFont typeface="Arial" panose="020B0604020202020204" pitchFamily="34" charset="0"/>
              <a:buChar char="•"/>
            </a:pPr>
            <a:r>
              <a:rPr lang="en-US" sz="1800" dirty="0">
                <a:solidFill>
                  <a:schemeClr val="tx1"/>
                </a:solidFill>
              </a:rPr>
              <a:t>$1,400 stimulus checks to adults/child dependents.</a:t>
            </a:r>
          </a:p>
          <a:p>
            <a:pPr marL="687906" lvl="1" indent="-285750">
              <a:buFont typeface="Arial" panose="020B0604020202020204" pitchFamily="34" charset="0"/>
              <a:buChar char="•"/>
            </a:pPr>
            <a:r>
              <a:rPr lang="en-US" sz="1800" dirty="0">
                <a:solidFill>
                  <a:schemeClr val="tx1"/>
                </a:solidFill>
              </a:rPr>
              <a:t>Increases child tax credit ($3,600 for children under 6; $3,000 for children 6-17 years old).</a:t>
            </a:r>
          </a:p>
          <a:p>
            <a:pPr marL="687906" lvl="1" indent="-285750">
              <a:buFont typeface="Arial" panose="020B0604020202020204" pitchFamily="34" charset="0"/>
              <a:buChar char="•"/>
            </a:pPr>
            <a:r>
              <a:rPr lang="en-US" sz="1800" dirty="0">
                <a:solidFill>
                  <a:srgbClr val="FF0000"/>
                </a:solidFill>
              </a:rPr>
              <a:t>Unemployment: </a:t>
            </a:r>
            <a:r>
              <a:rPr lang="en-US" sz="1800" dirty="0">
                <a:solidFill>
                  <a:schemeClr val="tx1"/>
                </a:solidFill>
              </a:rPr>
              <a:t>Extends supplemental UI payments at $300/week through September 6, 2021. </a:t>
            </a:r>
          </a:p>
          <a:p>
            <a:pPr marL="687906" lvl="1" indent="-285750">
              <a:buFont typeface="Arial" panose="020B0604020202020204" pitchFamily="34" charset="0"/>
              <a:buChar char="•"/>
            </a:pPr>
            <a:r>
              <a:rPr lang="en-US" sz="1800" dirty="0">
                <a:solidFill>
                  <a:srgbClr val="FF0000"/>
                </a:solidFill>
              </a:rPr>
              <a:t>Paid Leave: </a:t>
            </a:r>
            <a:r>
              <a:rPr lang="en-US" sz="1800" dirty="0">
                <a:solidFill>
                  <a:schemeClr val="tx1"/>
                </a:solidFill>
              </a:rPr>
              <a:t>ARP provides refundable tax credits previously available only to small and midsize private employers and expands them to include non-federal governmental employers of any size. These tax credits are available for wages paid for qualifying leave from April 1, 2021, through September 30, 2021. The paid leave credits are refundable tax credits against the employer’s share of the Medicare tax, so employers can receive a payment for the amount of the credit that exceeds the employer’s share of the Medicare tax.</a:t>
            </a:r>
          </a:p>
          <a:p>
            <a:pPr marL="1079481" lvl="2" indent="-285750">
              <a:buFont typeface="Arial" panose="020B0604020202020204" pitchFamily="34" charset="0"/>
              <a:buChar char="•"/>
            </a:pPr>
            <a:r>
              <a:rPr lang="en-US" sz="1800" dirty="0">
                <a:solidFill>
                  <a:schemeClr val="tx1"/>
                </a:solidFill>
              </a:rPr>
              <a:t>Related ASBO Blog: </a:t>
            </a:r>
            <a:r>
              <a:rPr lang="en-US" sz="1800" dirty="0">
                <a:solidFill>
                  <a:schemeClr val="tx1"/>
                </a:solidFill>
                <a:hlinkClick r:id="rId2"/>
              </a:rPr>
              <a:t>Public Employers Now Eligible to Claim Tax Credits for Voluntarily Providing COVID Leave</a:t>
            </a:r>
            <a:endParaRPr lang="en-US" sz="1800" dirty="0">
              <a:solidFill>
                <a:schemeClr val="tx1"/>
              </a:solidFill>
            </a:endParaRPr>
          </a:p>
        </p:txBody>
      </p:sp>
      <p:sp>
        <p:nvSpPr>
          <p:cNvPr id="3" name="Title 2">
            <a:extLst>
              <a:ext uri="{FF2B5EF4-FFF2-40B4-BE49-F238E27FC236}">
                <a16:creationId xmlns:a16="http://schemas.microsoft.com/office/drawing/2014/main" id="{31C2160E-F206-4BFB-8292-39606A7C47BB}"/>
              </a:ext>
            </a:extLst>
          </p:cNvPr>
          <p:cNvSpPr>
            <a:spLocks noGrp="1"/>
          </p:cNvSpPr>
          <p:nvPr>
            <p:ph type="title"/>
          </p:nvPr>
        </p:nvSpPr>
        <p:spPr>
          <a:xfrm>
            <a:off x="609600" y="-11"/>
            <a:ext cx="10972800" cy="769585"/>
          </a:xfrm>
        </p:spPr>
        <p:txBody>
          <a:bodyPr/>
          <a:lstStyle/>
          <a:p>
            <a:r>
              <a:rPr lang="en-US" sz="3600" dirty="0"/>
              <a:t>ARP: Other Provisions</a:t>
            </a:r>
          </a:p>
        </p:txBody>
      </p:sp>
      <p:pic>
        <p:nvPicPr>
          <p:cNvPr id="4" name="Picture 3">
            <a:extLst>
              <a:ext uri="{FF2B5EF4-FFF2-40B4-BE49-F238E27FC236}">
                <a16:creationId xmlns:a16="http://schemas.microsoft.com/office/drawing/2014/main" id="{C578BFCF-FCBA-435A-9F8A-D32301D12D06}"/>
              </a:ext>
            </a:extLst>
          </p:cNvPr>
          <p:cNvPicPr>
            <a:picLocks noChangeAspect="1"/>
          </p:cNvPicPr>
          <p:nvPr/>
        </p:nvPicPr>
        <p:blipFill>
          <a:blip r:embed="rId3"/>
          <a:stretch>
            <a:fillRect/>
          </a:stretch>
        </p:blipFill>
        <p:spPr>
          <a:xfrm>
            <a:off x="2212213" y="6256763"/>
            <a:ext cx="1550125" cy="422976"/>
          </a:xfrm>
          <a:prstGeom prst="rect">
            <a:avLst/>
          </a:prstGeom>
        </p:spPr>
      </p:pic>
      <p:pic>
        <p:nvPicPr>
          <p:cNvPr id="6" name="Graphic 5" descr="Scroll with solid fill">
            <a:extLst>
              <a:ext uri="{FF2B5EF4-FFF2-40B4-BE49-F238E27FC236}">
                <a16:creationId xmlns:a16="http://schemas.microsoft.com/office/drawing/2014/main" id="{68328F1E-3076-4804-9FD2-1794E5D4191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342394" y="524836"/>
            <a:ext cx="2083249" cy="2083249"/>
          </a:xfrm>
          <a:prstGeom prst="rect">
            <a:avLst/>
          </a:prstGeom>
        </p:spPr>
      </p:pic>
      <p:pic>
        <p:nvPicPr>
          <p:cNvPr id="8" name="Graphic 7" descr="Signature with solid fill">
            <a:extLst>
              <a:ext uri="{FF2B5EF4-FFF2-40B4-BE49-F238E27FC236}">
                <a16:creationId xmlns:a16="http://schemas.microsoft.com/office/drawing/2014/main" id="{43F23A41-8130-4653-BB8E-4E1A9C6DEF4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373541" y="1236847"/>
            <a:ext cx="903965" cy="903965"/>
          </a:xfrm>
          <a:prstGeom prst="rect">
            <a:avLst/>
          </a:prstGeom>
        </p:spPr>
      </p:pic>
    </p:spTree>
    <p:extLst>
      <p:ext uri="{BB962C8B-B14F-4D97-AF65-F5344CB8AC3E}">
        <p14:creationId xmlns:p14="http://schemas.microsoft.com/office/powerpoint/2010/main" val="164295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6B7103-2850-4331-B739-6128F14382DD}"/>
              </a:ext>
            </a:extLst>
          </p:cNvPr>
          <p:cNvSpPr>
            <a:spLocks noGrp="1"/>
          </p:cNvSpPr>
          <p:nvPr>
            <p:ph idx="1"/>
          </p:nvPr>
        </p:nvSpPr>
        <p:spPr>
          <a:xfrm>
            <a:off x="338840" y="761226"/>
            <a:ext cx="11607666" cy="4775248"/>
          </a:xfrm>
        </p:spPr>
        <p:txBody>
          <a:bodyPr/>
          <a:lstStyle/>
          <a:p>
            <a:r>
              <a:rPr lang="en-US" sz="2000" b="1" dirty="0">
                <a:solidFill>
                  <a:schemeClr val="tx1"/>
                </a:solidFill>
              </a:rPr>
              <a:t>FY22 Appropriations – Labor-Health and Human Services-Education (L-HHS-ED) </a:t>
            </a:r>
            <a:endParaRPr lang="en-US" sz="1000" b="1" dirty="0">
              <a:solidFill>
                <a:schemeClr val="tx1"/>
              </a:solidFill>
            </a:endParaRPr>
          </a:p>
          <a:p>
            <a:endParaRPr lang="en-US" sz="1000" dirty="0">
              <a:solidFill>
                <a:schemeClr val="tx1"/>
              </a:solidFill>
            </a:endParaRPr>
          </a:p>
          <a:p>
            <a:pPr marL="171450" indent="-171450">
              <a:buFont typeface="Arial" panose="020B0604020202020204" pitchFamily="34" charset="0"/>
              <a:buChar char="•"/>
            </a:pPr>
            <a:r>
              <a:rPr lang="en-US" sz="1800" b="1" dirty="0">
                <a:solidFill>
                  <a:schemeClr val="tx1"/>
                </a:solidFill>
              </a:rPr>
              <a:t>FY22 runs October 1, 2021 through September 30, 2022. </a:t>
            </a:r>
          </a:p>
          <a:p>
            <a:pPr marL="573606" lvl="1" indent="-171450">
              <a:buFont typeface="Arial" panose="020B0604020202020204" pitchFamily="34" charset="0"/>
              <a:buChar char="•"/>
            </a:pPr>
            <a:r>
              <a:rPr lang="en-US" sz="1800" dirty="0">
                <a:solidFill>
                  <a:srgbClr val="FF0000"/>
                </a:solidFill>
              </a:rPr>
              <a:t>These dollars will be available to districts for the 2022–2023 school year.</a:t>
            </a:r>
            <a:br>
              <a:rPr lang="en-US" sz="1000" dirty="0">
                <a:solidFill>
                  <a:srgbClr val="FF0000"/>
                </a:solidFill>
              </a:rPr>
            </a:br>
            <a:endParaRPr lang="en-US" sz="1000" dirty="0">
              <a:solidFill>
                <a:srgbClr val="FF0000"/>
              </a:solidFill>
            </a:endParaRPr>
          </a:p>
          <a:p>
            <a:pPr marL="171450" indent="-171450">
              <a:buFont typeface="Arial" panose="020B0604020202020204" pitchFamily="34" charset="0"/>
              <a:buChar char="•"/>
            </a:pPr>
            <a:r>
              <a:rPr lang="en-US" sz="1800" b="1" dirty="0">
                <a:solidFill>
                  <a:schemeClr val="tx1"/>
                </a:solidFill>
              </a:rPr>
              <a:t>This is the first year in a decade not bound by budget caps.</a:t>
            </a:r>
            <a:endParaRPr lang="en-US" sz="700" b="1" dirty="0">
              <a:solidFill>
                <a:schemeClr val="tx1"/>
              </a:solidFill>
            </a:endParaRPr>
          </a:p>
          <a:p>
            <a:pPr marL="573606" lvl="1" indent="-171450">
              <a:buFont typeface="Arial" panose="020B0604020202020204" pitchFamily="34" charset="0"/>
              <a:buChar char="•"/>
            </a:pPr>
            <a:r>
              <a:rPr lang="en-US" sz="1800" u="sng" dirty="0">
                <a:solidFill>
                  <a:schemeClr val="tx1"/>
                </a:solidFill>
              </a:rPr>
              <a:t>What remains to be seen</a:t>
            </a:r>
            <a:r>
              <a:rPr lang="en-US" sz="1800" dirty="0">
                <a:solidFill>
                  <a:schemeClr val="tx1"/>
                </a:solidFill>
              </a:rPr>
              <a:t>: Relevance of the President’s FY 2022 Budget request in relation to Senate and House proposals, in terms of both priorities and overall funding levels.</a:t>
            </a:r>
            <a:br>
              <a:rPr lang="en-US" sz="1000" dirty="0">
                <a:solidFill>
                  <a:schemeClr val="tx1"/>
                </a:solidFill>
              </a:rPr>
            </a:br>
            <a:endParaRPr lang="en-US" sz="1000" dirty="0">
              <a:solidFill>
                <a:schemeClr val="tx1"/>
              </a:solidFill>
            </a:endParaRPr>
          </a:p>
          <a:p>
            <a:pPr marL="171450" indent="-171450">
              <a:buFont typeface="Arial" panose="020B0604020202020204" pitchFamily="34" charset="0"/>
              <a:buChar char="•"/>
            </a:pPr>
            <a:r>
              <a:rPr lang="en-US" sz="1800" b="1" dirty="0">
                <a:solidFill>
                  <a:schemeClr val="tx1"/>
                </a:solidFill>
              </a:rPr>
              <a:t>POTUS FY22 Budget Details</a:t>
            </a:r>
          </a:p>
          <a:p>
            <a:pPr marL="573606" lvl="1" indent="-171450">
              <a:buFont typeface="Arial" panose="020B0604020202020204" pitchFamily="34" charset="0"/>
              <a:buChar char="•"/>
            </a:pPr>
            <a:r>
              <a:rPr lang="en-US" sz="1800" dirty="0">
                <a:solidFill>
                  <a:schemeClr val="tx1"/>
                </a:solidFill>
              </a:rPr>
              <a:t>Includes a </a:t>
            </a:r>
            <a:r>
              <a:rPr lang="en-US" sz="1800" b="1" dirty="0">
                <a:solidFill>
                  <a:srgbClr val="00B050"/>
                </a:solidFill>
              </a:rPr>
              <a:t>record increase </a:t>
            </a:r>
            <a:r>
              <a:rPr lang="en-US" sz="1800" dirty="0">
                <a:solidFill>
                  <a:schemeClr val="tx1"/>
                </a:solidFill>
              </a:rPr>
              <a:t>for ED funding — $29.8 billion (41%) over the FY21 level, and big increases for education programs in Health and Human Services (HHS). </a:t>
            </a:r>
          </a:p>
          <a:p>
            <a:pPr marL="573606" lvl="1" indent="-171450">
              <a:buFont typeface="Arial" panose="020B0604020202020204" pitchFamily="34" charset="0"/>
              <a:buChar char="•"/>
            </a:pPr>
            <a:r>
              <a:rPr lang="en-US" sz="1800" dirty="0">
                <a:solidFill>
                  <a:schemeClr val="tx1"/>
                </a:solidFill>
              </a:rPr>
              <a:t>LOTS of new programs and money (including a Title I parallel program) and for school-based health professionals. Remaining increases in a handful of programs (including IDEA/special education). Lots of level funding for other programs. </a:t>
            </a:r>
          </a:p>
          <a:p>
            <a:pPr marL="573606" lvl="1" indent="-171450">
              <a:buFont typeface="Arial" panose="020B0604020202020204" pitchFamily="34" charset="0"/>
              <a:buChar char="•"/>
            </a:pPr>
            <a:r>
              <a:rPr lang="en-US" sz="1800" dirty="0">
                <a:solidFill>
                  <a:schemeClr val="tx1"/>
                </a:solidFill>
              </a:rPr>
              <a:t>Small increase for Rural Education Achievement Program (REAP); no funding for Forest Counties.</a:t>
            </a:r>
            <a:br>
              <a:rPr lang="en-US" sz="1000" dirty="0">
                <a:solidFill>
                  <a:schemeClr val="tx1"/>
                </a:solidFill>
              </a:rPr>
            </a:br>
            <a:endParaRPr lang="en-US" sz="1000" dirty="0">
              <a:solidFill>
                <a:schemeClr val="tx1"/>
              </a:solidFill>
            </a:endParaRPr>
          </a:p>
          <a:p>
            <a:pPr marL="171450" indent="-171450">
              <a:buFont typeface="Arial" panose="020B0604020202020204" pitchFamily="34" charset="0"/>
              <a:buChar char="•"/>
            </a:pPr>
            <a:r>
              <a:rPr lang="en-US" sz="1800" b="1" dirty="0">
                <a:solidFill>
                  <a:schemeClr val="tx1"/>
                </a:solidFill>
              </a:rPr>
              <a:t>Standard Appropriations Process — Let’s bet on December?</a:t>
            </a:r>
            <a:endParaRPr lang="en-US" sz="1800" b="1" dirty="0">
              <a:solidFill>
                <a:srgbClr val="FF0000"/>
              </a:solidFill>
            </a:endParaRPr>
          </a:p>
        </p:txBody>
      </p:sp>
      <p:sp>
        <p:nvSpPr>
          <p:cNvPr id="3" name="Title 2">
            <a:extLst>
              <a:ext uri="{FF2B5EF4-FFF2-40B4-BE49-F238E27FC236}">
                <a16:creationId xmlns:a16="http://schemas.microsoft.com/office/drawing/2014/main" id="{31C2160E-F206-4BFB-8292-39606A7C47BB}"/>
              </a:ext>
            </a:extLst>
          </p:cNvPr>
          <p:cNvSpPr>
            <a:spLocks noGrp="1"/>
          </p:cNvSpPr>
          <p:nvPr>
            <p:ph type="title"/>
          </p:nvPr>
        </p:nvSpPr>
        <p:spPr>
          <a:xfrm>
            <a:off x="609600" y="0"/>
            <a:ext cx="10972800" cy="793718"/>
          </a:xfrm>
        </p:spPr>
        <p:txBody>
          <a:bodyPr/>
          <a:lstStyle/>
          <a:p>
            <a:r>
              <a:rPr lang="en-US" sz="3600" dirty="0"/>
              <a:t>FY22 Appropriations</a:t>
            </a:r>
          </a:p>
        </p:txBody>
      </p:sp>
      <p:pic>
        <p:nvPicPr>
          <p:cNvPr id="4" name="Picture 3">
            <a:extLst>
              <a:ext uri="{FF2B5EF4-FFF2-40B4-BE49-F238E27FC236}">
                <a16:creationId xmlns:a16="http://schemas.microsoft.com/office/drawing/2014/main" id="{D220B124-0FEB-408F-9788-360EBF2B8107}"/>
              </a:ext>
            </a:extLst>
          </p:cNvPr>
          <p:cNvPicPr>
            <a:picLocks noChangeAspect="1"/>
          </p:cNvPicPr>
          <p:nvPr/>
        </p:nvPicPr>
        <p:blipFill>
          <a:blip r:embed="rId2"/>
          <a:stretch>
            <a:fillRect/>
          </a:stretch>
        </p:blipFill>
        <p:spPr>
          <a:xfrm>
            <a:off x="2212213" y="6256763"/>
            <a:ext cx="1550125" cy="422976"/>
          </a:xfrm>
          <a:prstGeom prst="rect">
            <a:avLst/>
          </a:prstGeom>
        </p:spPr>
      </p:pic>
    </p:spTree>
    <p:extLst>
      <p:ext uri="{BB962C8B-B14F-4D97-AF65-F5344CB8AC3E}">
        <p14:creationId xmlns:p14="http://schemas.microsoft.com/office/powerpoint/2010/main" val="4521124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6B7103-2850-4331-B739-6128F14382DD}"/>
              </a:ext>
            </a:extLst>
          </p:cNvPr>
          <p:cNvSpPr>
            <a:spLocks noGrp="1"/>
          </p:cNvSpPr>
          <p:nvPr>
            <p:ph idx="1"/>
          </p:nvPr>
        </p:nvSpPr>
        <p:spPr>
          <a:xfrm>
            <a:off x="244549" y="547576"/>
            <a:ext cx="11674549" cy="5194531"/>
          </a:xfrm>
        </p:spPr>
        <p:txBody>
          <a:bodyPr/>
          <a:lstStyle/>
          <a:p>
            <a:pPr marL="342900" indent="-342900">
              <a:buFont typeface="Arial" panose="020B0604020202020204" pitchFamily="34" charset="0"/>
              <a:buChar char="•"/>
            </a:pPr>
            <a:r>
              <a:rPr lang="en-US" sz="2200" b="1" dirty="0">
                <a:solidFill>
                  <a:schemeClr val="tx1"/>
                </a:solidFill>
              </a:rPr>
              <a:t>ED’s Office for Civil Rights (OCR) Guidance / Enforcement</a:t>
            </a:r>
          </a:p>
          <a:p>
            <a:pPr marL="745056" lvl="1" indent="-342900">
              <a:buFont typeface="Arial" panose="020B0604020202020204" pitchFamily="34" charset="0"/>
              <a:buChar char="•"/>
            </a:pPr>
            <a:r>
              <a:rPr lang="en-US" sz="2000" b="1" dirty="0">
                <a:solidFill>
                  <a:schemeClr val="tx1"/>
                </a:solidFill>
              </a:rPr>
              <a:t>OCR to Examine </a:t>
            </a:r>
            <a:r>
              <a:rPr lang="en-US" sz="2000" b="1" dirty="0">
                <a:solidFill>
                  <a:srgbClr val="FF0000"/>
                </a:solidFill>
              </a:rPr>
              <a:t>School Discipline Practices </a:t>
            </a:r>
            <a:r>
              <a:rPr lang="en-US" sz="2000" b="1" dirty="0">
                <a:solidFill>
                  <a:schemeClr val="tx1"/>
                </a:solidFill>
              </a:rPr>
              <a:t>and </a:t>
            </a:r>
            <a:r>
              <a:rPr lang="en-US" sz="2000" b="1" dirty="0">
                <a:solidFill>
                  <a:srgbClr val="FF0000"/>
                </a:solidFill>
              </a:rPr>
              <a:t>Disparities in Student Experiences </a:t>
            </a:r>
          </a:p>
          <a:p>
            <a:pPr marL="1136631" lvl="2" indent="-342900">
              <a:buFont typeface="Arial" panose="020B0604020202020204" pitchFamily="34" charset="0"/>
              <a:buChar char="•"/>
            </a:pPr>
            <a:r>
              <a:rPr lang="en-US" sz="1666" dirty="0">
                <a:solidFill>
                  <a:schemeClr val="tx1"/>
                </a:solidFill>
              </a:rPr>
              <a:t>OCR is requesting comments on the administration of school discipline in PK–12 schools. According to ED, the information will assist OCR in better understanding whether and how it should revise or expand existing guidance around reducing racial disparities in school discipline and ensuring compliance with civil rights law. </a:t>
            </a:r>
          </a:p>
          <a:p>
            <a:pPr marL="1136631" lvl="2" indent="-342900">
              <a:buFont typeface="Arial" panose="020B0604020202020204" pitchFamily="34" charset="0"/>
              <a:buChar char="•"/>
            </a:pPr>
            <a:r>
              <a:rPr lang="en-US" sz="1666" b="1" dirty="0">
                <a:solidFill>
                  <a:schemeClr val="tx1"/>
                </a:solidFill>
              </a:rPr>
              <a:t>Comments must be submitted by July 23. </a:t>
            </a:r>
            <a:r>
              <a:rPr lang="en-US" sz="1666" dirty="0">
                <a:solidFill>
                  <a:schemeClr val="tx1"/>
                </a:solidFill>
              </a:rPr>
              <a:t>See </a:t>
            </a:r>
            <a:r>
              <a:rPr lang="en-US" sz="1666" dirty="0">
                <a:solidFill>
                  <a:schemeClr val="tx1"/>
                </a:solidFill>
                <a:hlinkClick r:id="rId2"/>
              </a:rPr>
              <a:t>press release </a:t>
            </a:r>
            <a:r>
              <a:rPr lang="en-US" sz="1666" dirty="0">
                <a:solidFill>
                  <a:schemeClr val="tx1"/>
                </a:solidFill>
              </a:rPr>
              <a:t>and the </a:t>
            </a:r>
            <a:r>
              <a:rPr lang="en-US" sz="1666" dirty="0">
                <a:solidFill>
                  <a:schemeClr val="tx1"/>
                </a:solidFill>
                <a:hlinkClick r:id="rId3"/>
              </a:rPr>
              <a:t>request for comments </a:t>
            </a:r>
            <a:r>
              <a:rPr lang="en-US" sz="1666" dirty="0">
                <a:solidFill>
                  <a:schemeClr val="tx1"/>
                </a:solidFill>
              </a:rPr>
              <a:t>for more info.</a:t>
            </a:r>
            <a:endParaRPr lang="en-US" sz="1050" dirty="0">
              <a:solidFill>
                <a:schemeClr val="tx1"/>
              </a:solidFill>
            </a:endParaRPr>
          </a:p>
          <a:p>
            <a:pPr marL="745056" lvl="1" indent="-342900">
              <a:buFont typeface="Arial" panose="020B0604020202020204" pitchFamily="34" charset="0"/>
              <a:buChar char="•"/>
            </a:pPr>
            <a:r>
              <a:rPr lang="en-US" sz="2000" b="1" dirty="0">
                <a:solidFill>
                  <a:srgbClr val="FF0000"/>
                </a:solidFill>
              </a:rPr>
              <a:t>Title IX Regulations</a:t>
            </a:r>
          </a:p>
          <a:p>
            <a:pPr marL="1136631" lvl="2" indent="-342900">
              <a:buFont typeface="Arial" panose="020B0604020202020204" pitchFamily="34" charset="0"/>
              <a:buChar char="•"/>
            </a:pPr>
            <a:r>
              <a:rPr lang="en-US" sz="1666" dirty="0">
                <a:solidFill>
                  <a:schemeClr val="tx1"/>
                </a:solidFill>
              </a:rPr>
              <a:t>Submitted comments urging ED to immediately rescind the 2020 amendments to the Title IX regulations and replace them with nonbinding guidance for K–12 schools, technical assistance, and best practices to ensure the fair, prompt, and equitable resolution of reports of sexual harassment and other sex discrimination. Comments focused on three major issues:</a:t>
            </a:r>
          </a:p>
          <a:p>
            <a:pPr marL="1504921" lvl="3" indent="-342900">
              <a:buFont typeface="Arial" panose="020B0604020202020204" pitchFamily="34" charset="0"/>
              <a:buChar char="•"/>
            </a:pPr>
            <a:r>
              <a:rPr lang="en-US" sz="1666" dirty="0">
                <a:solidFill>
                  <a:schemeClr val="tx1"/>
                </a:solidFill>
              </a:rPr>
              <a:t>The length of the process and the ability of administrators to adequately mitigate potential and actual sexual harassment and assault of students in a timely manner, especially when compared to other similar disciplinary infractions.</a:t>
            </a:r>
          </a:p>
          <a:p>
            <a:pPr marL="1504921" lvl="3" indent="-342900">
              <a:buFont typeface="Arial" panose="020B0604020202020204" pitchFamily="34" charset="0"/>
              <a:buChar char="•"/>
            </a:pPr>
            <a:r>
              <a:rPr lang="en-US" sz="1666" dirty="0">
                <a:solidFill>
                  <a:schemeClr val="tx1"/>
                </a:solidFill>
              </a:rPr>
              <a:t>Staffing burden.</a:t>
            </a:r>
          </a:p>
          <a:p>
            <a:pPr marL="1504921" lvl="3" indent="-342900">
              <a:buFont typeface="Arial" panose="020B0604020202020204" pitchFamily="34" charset="0"/>
              <a:buChar char="•"/>
            </a:pPr>
            <a:r>
              <a:rPr lang="en-US" sz="1666" dirty="0">
                <a:solidFill>
                  <a:schemeClr val="tx1"/>
                </a:solidFill>
              </a:rPr>
              <a:t>Confidentiality requirements.</a:t>
            </a:r>
          </a:p>
          <a:p>
            <a:pPr marL="342900" indent="-342900">
              <a:buFont typeface="Arial" panose="020B0604020202020204" pitchFamily="34" charset="0"/>
              <a:buChar char="•"/>
            </a:pPr>
            <a:r>
              <a:rPr lang="en-US" sz="2200" b="1" dirty="0">
                <a:solidFill>
                  <a:schemeClr val="tx1"/>
                </a:solidFill>
              </a:rPr>
              <a:t>Vouchers — Will Democrats push back on D.C. vouchers and require civil rights protections for federal funding?</a:t>
            </a:r>
          </a:p>
          <a:p>
            <a:pPr marL="1504921" lvl="3" indent="-342900">
              <a:buFont typeface="Arial" panose="020B0604020202020204" pitchFamily="34" charset="0"/>
              <a:buChar char="•"/>
            </a:pPr>
            <a:endParaRPr lang="en-US" sz="1666" b="1" dirty="0">
              <a:solidFill>
                <a:schemeClr val="tx1"/>
              </a:solidFill>
            </a:endParaRPr>
          </a:p>
        </p:txBody>
      </p:sp>
      <p:sp>
        <p:nvSpPr>
          <p:cNvPr id="3" name="Title 2">
            <a:extLst>
              <a:ext uri="{FF2B5EF4-FFF2-40B4-BE49-F238E27FC236}">
                <a16:creationId xmlns:a16="http://schemas.microsoft.com/office/drawing/2014/main" id="{31C2160E-F206-4BFB-8292-39606A7C47BB}"/>
              </a:ext>
            </a:extLst>
          </p:cNvPr>
          <p:cNvSpPr>
            <a:spLocks noGrp="1"/>
          </p:cNvSpPr>
          <p:nvPr>
            <p:ph type="title"/>
          </p:nvPr>
        </p:nvSpPr>
        <p:spPr>
          <a:xfrm>
            <a:off x="609600" y="4128"/>
            <a:ext cx="10972800" cy="769585"/>
          </a:xfrm>
        </p:spPr>
        <p:txBody>
          <a:bodyPr/>
          <a:lstStyle/>
          <a:p>
            <a:r>
              <a:rPr lang="en-US" sz="3400" dirty="0"/>
              <a:t>Civil Rights Issues &amp; Vouchers</a:t>
            </a:r>
          </a:p>
        </p:txBody>
      </p:sp>
      <p:pic>
        <p:nvPicPr>
          <p:cNvPr id="4" name="Picture 3">
            <a:extLst>
              <a:ext uri="{FF2B5EF4-FFF2-40B4-BE49-F238E27FC236}">
                <a16:creationId xmlns:a16="http://schemas.microsoft.com/office/drawing/2014/main" id="{F32E550B-FD30-4E60-9DE8-8A3D9D9C30B8}"/>
              </a:ext>
            </a:extLst>
          </p:cNvPr>
          <p:cNvPicPr>
            <a:picLocks noChangeAspect="1"/>
          </p:cNvPicPr>
          <p:nvPr/>
        </p:nvPicPr>
        <p:blipFill>
          <a:blip r:embed="rId4"/>
          <a:stretch>
            <a:fillRect/>
          </a:stretch>
        </p:blipFill>
        <p:spPr>
          <a:xfrm>
            <a:off x="2212213" y="6256763"/>
            <a:ext cx="1550125" cy="422976"/>
          </a:xfrm>
          <a:prstGeom prst="rect">
            <a:avLst/>
          </a:prstGeom>
        </p:spPr>
      </p:pic>
    </p:spTree>
    <p:extLst>
      <p:ext uri="{BB962C8B-B14F-4D97-AF65-F5344CB8AC3E}">
        <p14:creationId xmlns:p14="http://schemas.microsoft.com/office/powerpoint/2010/main" val="3589682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6B7103-2850-4331-B739-6128F14382DD}"/>
              </a:ext>
            </a:extLst>
          </p:cNvPr>
          <p:cNvSpPr>
            <a:spLocks noGrp="1"/>
          </p:cNvSpPr>
          <p:nvPr>
            <p:ph idx="1"/>
          </p:nvPr>
        </p:nvSpPr>
        <p:spPr>
          <a:xfrm>
            <a:off x="87086" y="618309"/>
            <a:ext cx="11887199" cy="5364480"/>
          </a:xfrm>
        </p:spPr>
        <p:txBody>
          <a:bodyPr/>
          <a:lstStyle/>
          <a:p>
            <a:pPr marL="342900" indent="-342900">
              <a:buFont typeface="Arial" panose="020B0604020202020204" pitchFamily="34" charset="0"/>
              <a:buChar char="•"/>
            </a:pPr>
            <a:r>
              <a:rPr lang="en-US" sz="2000" b="1" dirty="0">
                <a:solidFill>
                  <a:schemeClr val="tx1"/>
                </a:solidFill>
              </a:rPr>
              <a:t>Biden Priorities: </a:t>
            </a:r>
            <a:r>
              <a:rPr lang="en-US" sz="2000" dirty="0">
                <a:solidFill>
                  <a:srgbClr val="FF0000"/>
                </a:solidFill>
              </a:rPr>
              <a:t>American Jobs Plan (AJP) </a:t>
            </a:r>
            <a:r>
              <a:rPr lang="en-US" sz="2000" dirty="0">
                <a:solidFill>
                  <a:schemeClr val="tx1"/>
                </a:solidFill>
              </a:rPr>
              <a:t>and </a:t>
            </a:r>
            <a:r>
              <a:rPr lang="en-US" sz="2000" dirty="0">
                <a:solidFill>
                  <a:srgbClr val="FF0000"/>
                </a:solidFill>
              </a:rPr>
              <a:t>American Families Plan (AFP)</a:t>
            </a:r>
            <a:br>
              <a:rPr lang="en-US" sz="400" dirty="0">
                <a:solidFill>
                  <a:srgbClr val="FF0000"/>
                </a:solidFill>
              </a:rPr>
            </a:br>
            <a:endParaRPr lang="en-US" sz="400" dirty="0">
              <a:solidFill>
                <a:srgbClr val="FF0000"/>
              </a:solidFill>
            </a:endParaRPr>
          </a:p>
          <a:p>
            <a:pPr marL="342900" indent="-342900">
              <a:buFont typeface="Arial" panose="020B0604020202020204" pitchFamily="34" charset="0"/>
              <a:buChar char="•"/>
            </a:pPr>
            <a:r>
              <a:rPr lang="en-US" sz="2000" b="1" dirty="0">
                <a:solidFill>
                  <a:schemeClr val="tx1"/>
                </a:solidFill>
              </a:rPr>
              <a:t>Congress:</a:t>
            </a:r>
            <a:r>
              <a:rPr lang="en-US" sz="2000" dirty="0">
                <a:solidFill>
                  <a:schemeClr val="tx1"/>
                </a:solidFill>
              </a:rPr>
              <a:t> </a:t>
            </a:r>
            <a:r>
              <a:rPr lang="en-US" sz="2000" dirty="0">
                <a:solidFill>
                  <a:srgbClr val="FF0000"/>
                </a:solidFill>
              </a:rPr>
              <a:t>Bipartisan Infrastructure Framework </a:t>
            </a:r>
            <a:r>
              <a:rPr lang="en-US" sz="2000" dirty="0">
                <a:solidFill>
                  <a:schemeClr val="tx1"/>
                </a:solidFill>
              </a:rPr>
              <a:t>— $579 billion in new spending for rebuilding roads and bridges, improving public transit systems, expanding passenger rails, upgrading ports and airports, investing in broadband infrastructure, fixing water systems, modernizing power sector, and improving climate resilience.</a:t>
            </a:r>
          </a:p>
          <a:p>
            <a:pPr marL="745056" lvl="1" indent="-342900">
              <a:buFont typeface="Arial" panose="020B0604020202020204" pitchFamily="34" charset="0"/>
              <a:buChar char="•"/>
            </a:pPr>
            <a:r>
              <a:rPr lang="en-US" sz="1800" b="1" dirty="0">
                <a:solidFill>
                  <a:schemeClr val="tx1"/>
                </a:solidFill>
              </a:rPr>
              <a:t>School-related provisions: </a:t>
            </a:r>
            <a:r>
              <a:rPr lang="en-US" sz="1800" dirty="0">
                <a:solidFill>
                  <a:schemeClr val="tx1"/>
                </a:solidFill>
              </a:rPr>
              <a:t>$$$ for electric school and transit buses and to eliminate lead service lines and pipes to deliver clean drinking water to up to 10 million families and 400,000+ schools and childcare facilities. </a:t>
            </a:r>
            <a:r>
              <a:rPr lang="en-US" sz="1800" u="sng" dirty="0">
                <a:solidFill>
                  <a:schemeClr val="tx1"/>
                </a:solidFill>
              </a:rPr>
              <a:t>NO funding for school, childcare, or community college infrastructure as proposed in the AJP.</a:t>
            </a:r>
          </a:p>
          <a:p>
            <a:pPr marL="1136631" lvl="2" indent="-342900">
              <a:buFont typeface="Arial" panose="020B0604020202020204" pitchFamily="34" charset="0"/>
              <a:buChar char="•"/>
            </a:pPr>
            <a:r>
              <a:rPr lang="en-US" sz="1800" dirty="0">
                <a:solidFill>
                  <a:schemeClr val="tx1"/>
                </a:solidFill>
              </a:rPr>
              <a:t>Biden endorsed the framework; however, Speaker Pelosi said the House won’t vote on a bipartisan infrastructure bill until the Senate passes a larger set of Democratic priorities (from the AJP and AFP) through budget reconciliation. </a:t>
            </a:r>
            <a:br>
              <a:rPr lang="en-US" sz="600" dirty="0">
                <a:solidFill>
                  <a:schemeClr val="tx1"/>
                </a:solidFill>
              </a:rPr>
            </a:br>
            <a:endParaRPr lang="en-US" sz="600" dirty="0">
              <a:solidFill>
                <a:schemeClr val="tx1"/>
              </a:solidFill>
            </a:endParaRPr>
          </a:p>
          <a:p>
            <a:pPr marL="342900" indent="-342900">
              <a:buFont typeface="Arial" panose="020B0604020202020204" pitchFamily="34" charset="0"/>
              <a:buChar char="•"/>
            </a:pPr>
            <a:r>
              <a:rPr lang="en-US" sz="2000" b="1" dirty="0">
                <a:solidFill>
                  <a:schemeClr val="tx1"/>
                </a:solidFill>
                <a:highlight>
                  <a:srgbClr val="FFFF00"/>
                </a:highlight>
              </a:rPr>
              <a:t>ASBO/AASA Advocacy Call to Action:</a:t>
            </a:r>
          </a:p>
          <a:p>
            <a:pPr marL="745056" lvl="1" indent="-342900">
              <a:buFont typeface="Arial" panose="020B0604020202020204" pitchFamily="34" charset="0"/>
              <a:buChar char="•"/>
            </a:pPr>
            <a:r>
              <a:rPr lang="en-US" sz="1800" dirty="0">
                <a:solidFill>
                  <a:srgbClr val="FF0000"/>
                </a:solidFill>
              </a:rPr>
              <a:t>The Reopen and Rebuild America’s Schools Act of 2021 (</a:t>
            </a:r>
            <a:r>
              <a:rPr lang="en-US" sz="1800" dirty="0" err="1">
                <a:solidFill>
                  <a:srgbClr val="FF0000"/>
                </a:solidFill>
              </a:rPr>
              <a:t>RRASA</a:t>
            </a:r>
            <a:r>
              <a:rPr lang="en-US" sz="1800" dirty="0">
                <a:solidFill>
                  <a:srgbClr val="FF0000"/>
                </a:solidFill>
              </a:rPr>
              <a:t>): </a:t>
            </a:r>
            <a:r>
              <a:rPr lang="en-US" sz="1800" dirty="0">
                <a:solidFill>
                  <a:schemeClr val="tx1"/>
                </a:solidFill>
              </a:rPr>
              <a:t>Invests $130 billion in bonds and grants—targeted at high-poverty schools—to help reopen public schools and provide students and educators a safe place to learn and work. </a:t>
            </a:r>
          </a:p>
          <a:p>
            <a:pPr marL="745056" lvl="1" indent="-342900">
              <a:buFont typeface="Arial" panose="020B0604020202020204" pitchFamily="34" charset="0"/>
              <a:buChar char="•"/>
            </a:pPr>
            <a:r>
              <a:rPr lang="en-US" sz="1800" b="1" dirty="0">
                <a:solidFill>
                  <a:schemeClr val="tx1"/>
                </a:solidFill>
              </a:rPr>
              <a:t>Urge Senators to cosponsor RRASA and ensure schools are included in any federal infrastructure package. </a:t>
            </a:r>
          </a:p>
          <a:p>
            <a:pPr marL="745056" lvl="1" indent="-342900">
              <a:buFont typeface="Arial" panose="020B0604020202020204" pitchFamily="34" charset="0"/>
              <a:buChar char="•"/>
            </a:pPr>
            <a:br>
              <a:rPr lang="en-US" sz="600" dirty="0">
                <a:solidFill>
                  <a:schemeClr val="tx1"/>
                </a:solidFill>
              </a:rPr>
            </a:br>
            <a:endParaRPr lang="en-US" sz="600" dirty="0">
              <a:solidFill>
                <a:schemeClr val="tx1"/>
              </a:solidFill>
            </a:endParaRPr>
          </a:p>
        </p:txBody>
      </p:sp>
      <p:sp>
        <p:nvSpPr>
          <p:cNvPr id="3" name="Title 2">
            <a:extLst>
              <a:ext uri="{FF2B5EF4-FFF2-40B4-BE49-F238E27FC236}">
                <a16:creationId xmlns:a16="http://schemas.microsoft.com/office/drawing/2014/main" id="{31C2160E-F206-4BFB-8292-39606A7C47BB}"/>
              </a:ext>
            </a:extLst>
          </p:cNvPr>
          <p:cNvSpPr>
            <a:spLocks noGrp="1"/>
          </p:cNvSpPr>
          <p:nvPr>
            <p:ph type="title"/>
          </p:nvPr>
        </p:nvSpPr>
        <p:spPr>
          <a:xfrm>
            <a:off x="609600" y="4128"/>
            <a:ext cx="10972800" cy="769585"/>
          </a:xfrm>
        </p:spPr>
        <p:txBody>
          <a:bodyPr/>
          <a:lstStyle/>
          <a:p>
            <a:r>
              <a:rPr lang="en-US" sz="3600" dirty="0"/>
              <a:t>School Infrastructure</a:t>
            </a:r>
          </a:p>
        </p:txBody>
      </p:sp>
      <p:pic>
        <p:nvPicPr>
          <p:cNvPr id="6" name="Picture 5">
            <a:extLst>
              <a:ext uri="{FF2B5EF4-FFF2-40B4-BE49-F238E27FC236}">
                <a16:creationId xmlns:a16="http://schemas.microsoft.com/office/drawing/2014/main" id="{669965C2-2A2A-480F-84E8-C0C6BEA53D7D}"/>
              </a:ext>
            </a:extLst>
          </p:cNvPr>
          <p:cNvPicPr>
            <a:picLocks noChangeAspect="1"/>
          </p:cNvPicPr>
          <p:nvPr/>
        </p:nvPicPr>
        <p:blipFill>
          <a:blip r:embed="rId2"/>
          <a:stretch>
            <a:fillRect/>
          </a:stretch>
        </p:blipFill>
        <p:spPr>
          <a:xfrm>
            <a:off x="2212213" y="6256763"/>
            <a:ext cx="1550125" cy="422976"/>
          </a:xfrm>
          <a:prstGeom prst="rect">
            <a:avLst/>
          </a:prstGeom>
        </p:spPr>
      </p:pic>
    </p:spTree>
    <p:extLst>
      <p:ext uri="{BB962C8B-B14F-4D97-AF65-F5344CB8AC3E}">
        <p14:creationId xmlns:p14="http://schemas.microsoft.com/office/powerpoint/2010/main" val="18609700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6B7103-2850-4331-B739-6128F14382DD}"/>
              </a:ext>
            </a:extLst>
          </p:cNvPr>
          <p:cNvSpPr>
            <a:spLocks noGrp="1"/>
          </p:cNvSpPr>
          <p:nvPr>
            <p:ph idx="1"/>
          </p:nvPr>
        </p:nvSpPr>
        <p:spPr>
          <a:xfrm>
            <a:off x="409975" y="680484"/>
            <a:ext cx="11455528" cy="5319722"/>
          </a:xfrm>
        </p:spPr>
        <p:txBody>
          <a:bodyPr/>
          <a:lstStyle/>
          <a:p>
            <a:pPr marL="342900" indent="-342900">
              <a:buFont typeface="Arial" panose="020B0604020202020204" pitchFamily="34" charset="0"/>
              <a:buChar char="•"/>
            </a:pPr>
            <a:r>
              <a:rPr lang="en-US" sz="2000" b="1" dirty="0">
                <a:solidFill>
                  <a:schemeClr val="tx1"/>
                </a:solidFill>
              </a:rPr>
              <a:t>Surface Transportation Bill</a:t>
            </a:r>
          </a:p>
          <a:p>
            <a:pPr marL="745056" lvl="1" indent="-342900">
              <a:buFont typeface="Arial" panose="020B0604020202020204" pitchFamily="34" charset="0"/>
              <a:buChar char="•"/>
            </a:pPr>
            <a:r>
              <a:rPr lang="en-US" sz="1800" dirty="0">
                <a:solidFill>
                  <a:schemeClr val="tx1"/>
                </a:solidFill>
              </a:rPr>
              <a:t>Senate Surface Transportation Bill (S. 2016) — Opposed Sen. Duckworth amendment that would have added 11 unfunded mandates impacting school buses to the surface infrastructure bill. Thankfully, it wasn’t introduced in mark up (win!), but we are monitoring the issue.</a:t>
            </a:r>
            <a:br>
              <a:rPr lang="en-US" sz="2000" dirty="0">
                <a:solidFill>
                  <a:schemeClr val="tx1"/>
                </a:solidFill>
              </a:rPr>
            </a:br>
            <a:endParaRPr lang="en-US" sz="2000" dirty="0">
              <a:solidFill>
                <a:schemeClr val="tx1"/>
              </a:solidFill>
            </a:endParaRPr>
          </a:p>
          <a:p>
            <a:pPr marL="342900" indent="-342900">
              <a:buFont typeface="Arial" panose="020B0604020202020204" pitchFamily="34" charset="0"/>
              <a:buChar char="•"/>
            </a:pPr>
            <a:r>
              <a:rPr lang="en-US" sz="2000" b="1" dirty="0">
                <a:solidFill>
                  <a:schemeClr val="tx1"/>
                </a:solidFill>
              </a:rPr>
              <a:t>School Nutrition—Child Nutrition Reauthorization (CNR)</a:t>
            </a:r>
          </a:p>
          <a:p>
            <a:pPr marL="745056" lvl="1" indent="-342900">
              <a:buFont typeface="Arial" panose="020B0604020202020204" pitchFamily="34" charset="0"/>
              <a:buChar char="•"/>
            </a:pPr>
            <a:r>
              <a:rPr lang="en-US" sz="1800" b="1" dirty="0">
                <a:solidFill>
                  <a:schemeClr val="tx1"/>
                </a:solidFill>
              </a:rPr>
              <a:t>COVID-19 Meal Waivers for SY 2021–2022</a:t>
            </a:r>
          </a:p>
          <a:p>
            <a:pPr marL="1136631" lvl="2" indent="-342900">
              <a:buFont typeface="Arial" panose="020B0604020202020204" pitchFamily="34" charset="0"/>
              <a:buChar char="•"/>
            </a:pPr>
            <a:r>
              <a:rPr lang="en-US" sz="1800" dirty="0">
                <a:solidFill>
                  <a:schemeClr val="tx1"/>
                </a:solidFill>
              </a:rPr>
              <a:t>Allow all schools to operate the NSLP’s Seamless Summer Option (SSO) through SY21–22.</a:t>
            </a:r>
          </a:p>
          <a:p>
            <a:pPr marL="1136631" lvl="2" indent="-342900">
              <a:buFont typeface="Arial" panose="020B0604020202020204" pitchFamily="34" charset="0"/>
              <a:buChar char="•"/>
            </a:pPr>
            <a:r>
              <a:rPr lang="en-US" sz="1800" dirty="0">
                <a:solidFill>
                  <a:schemeClr val="tx1"/>
                </a:solidFill>
              </a:rPr>
              <a:t>Summer Food Service Program (SFSP) reimbursements for </a:t>
            </a:r>
            <a:r>
              <a:rPr lang="en-US" sz="1800" dirty="0" err="1">
                <a:solidFill>
                  <a:schemeClr val="tx1"/>
                </a:solidFill>
              </a:rPr>
              <a:t>SSO</a:t>
            </a:r>
            <a:r>
              <a:rPr lang="en-US" sz="1800" dirty="0">
                <a:solidFill>
                  <a:schemeClr val="tx1"/>
                </a:solidFill>
              </a:rPr>
              <a:t> meals for SY21–22.</a:t>
            </a:r>
          </a:p>
          <a:p>
            <a:pPr marL="1136631" lvl="2" indent="-342900">
              <a:buFont typeface="Arial" panose="020B0604020202020204" pitchFamily="34" charset="0"/>
              <a:buChar char="•"/>
            </a:pPr>
            <a:r>
              <a:rPr lang="en-US" sz="1800" dirty="0">
                <a:solidFill>
                  <a:schemeClr val="tx1"/>
                </a:solidFill>
              </a:rPr>
              <a:t>Non-Congregate feeding for the SSO, CACFP, and National School Lunch and Breakfast Programs.</a:t>
            </a:r>
          </a:p>
          <a:p>
            <a:pPr marL="1136631" lvl="2" indent="-342900">
              <a:buFont typeface="Arial" panose="020B0604020202020204" pitchFamily="34" charset="0"/>
              <a:buChar char="•"/>
            </a:pPr>
            <a:r>
              <a:rPr lang="en-US" sz="1800" dirty="0">
                <a:solidFill>
                  <a:schemeClr val="tx1"/>
                </a:solidFill>
              </a:rPr>
              <a:t>Meal service time flexibility for the SSO, CACFP, NSLP, and SBP.</a:t>
            </a:r>
          </a:p>
          <a:p>
            <a:pPr marL="1136631" lvl="2" indent="-342900">
              <a:buFont typeface="Arial" panose="020B0604020202020204" pitchFamily="34" charset="0"/>
              <a:buChar char="•"/>
            </a:pPr>
            <a:r>
              <a:rPr lang="en-US" sz="1800" dirty="0">
                <a:solidFill>
                  <a:schemeClr val="tx1"/>
                </a:solidFill>
              </a:rPr>
              <a:t>Allow parents and guardians to pick up meals for children for the SSO, CACFP, NSLP, and SBP.</a:t>
            </a:r>
          </a:p>
          <a:p>
            <a:pPr marL="1136631" lvl="2" indent="-342900">
              <a:buFont typeface="Arial" panose="020B0604020202020204" pitchFamily="34" charset="0"/>
              <a:buChar char="•"/>
            </a:pPr>
            <a:r>
              <a:rPr lang="en-US" sz="1800" dirty="0">
                <a:solidFill>
                  <a:schemeClr val="tx1"/>
                </a:solidFill>
              </a:rPr>
              <a:t>Specific meal pattern flexibility for the SSO, CACFP, NSLP, and SBP.</a:t>
            </a:r>
          </a:p>
          <a:p>
            <a:pPr marL="1136631" lvl="2" indent="-342900">
              <a:buFont typeface="Arial" panose="020B0604020202020204" pitchFamily="34" charset="0"/>
              <a:buChar char="•"/>
            </a:pPr>
            <a:r>
              <a:rPr lang="en-US" sz="1800" dirty="0">
                <a:solidFill>
                  <a:schemeClr val="tx1"/>
                </a:solidFill>
              </a:rPr>
              <a:t>Offer versus serve flexibility for senior high schools in the NSLP.</a:t>
            </a:r>
          </a:p>
          <a:p>
            <a:pPr marL="1136631" lvl="2" indent="-342900">
              <a:buFont typeface="Arial" panose="020B0604020202020204" pitchFamily="34" charset="0"/>
              <a:buChar char="•"/>
            </a:pPr>
            <a:r>
              <a:rPr lang="en-US" sz="1800" dirty="0">
                <a:solidFill>
                  <a:schemeClr val="tx1"/>
                </a:solidFill>
              </a:rPr>
              <a:t>Area eligibility for afterschool programs and family day care homes.</a:t>
            </a:r>
          </a:p>
          <a:p>
            <a:pPr marL="1136631" lvl="2" indent="-342900">
              <a:buFont typeface="Arial" panose="020B0604020202020204" pitchFamily="34" charset="0"/>
              <a:buChar char="•"/>
            </a:pPr>
            <a:r>
              <a:rPr lang="en-US" sz="1800" dirty="0">
                <a:solidFill>
                  <a:schemeClr val="tx1"/>
                </a:solidFill>
              </a:rPr>
              <a:t>On-site monitoring for SSO, CACFP, NSLP, and SBP state agencies and sponsors.</a:t>
            </a:r>
            <a:endParaRPr lang="en-US" sz="1800" b="1" dirty="0">
              <a:solidFill>
                <a:schemeClr val="tx1"/>
              </a:solidFill>
            </a:endParaRPr>
          </a:p>
          <a:p>
            <a:pPr marL="0" indent="0"/>
            <a:endParaRPr lang="en-US" sz="900" b="1" dirty="0">
              <a:solidFill>
                <a:schemeClr val="tx1"/>
              </a:solidFill>
            </a:endParaRPr>
          </a:p>
        </p:txBody>
      </p:sp>
      <p:sp>
        <p:nvSpPr>
          <p:cNvPr id="3" name="Title 2">
            <a:extLst>
              <a:ext uri="{FF2B5EF4-FFF2-40B4-BE49-F238E27FC236}">
                <a16:creationId xmlns:a16="http://schemas.microsoft.com/office/drawing/2014/main" id="{31C2160E-F206-4BFB-8292-39606A7C47BB}"/>
              </a:ext>
            </a:extLst>
          </p:cNvPr>
          <p:cNvSpPr>
            <a:spLocks noGrp="1"/>
          </p:cNvSpPr>
          <p:nvPr>
            <p:ph type="title"/>
          </p:nvPr>
        </p:nvSpPr>
        <p:spPr>
          <a:xfrm>
            <a:off x="609600" y="4128"/>
            <a:ext cx="10972800" cy="769585"/>
          </a:xfrm>
        </p:spPr>
        <p:txBody>
          <a:bodyPr/>
          <a:lstStyle/>
          <a:p>
            <a:r>
              <a:rPr lang="en-US" sz="3200" dirty="0"/>
              <a:t>Other Policy Issues</a:t>
            </a:r>
          </a:p>
        </p:txBody>
      </p:sp>
      <p:pic>
        <p:nvPicPr>
          <p:cNvPr id="6" name="Picture 5">
            <a:extLst>
              <a:ext uri="{FF2B5EF4-FFF2-40B4-BE49-F238E27FC236}">
                <a16:creationId xmlns:a16="http://schemas.microsoft.com/office/drawing/2014/main" id="{669965C2-2A2A-480F-84E8-C0C6BEA53D7D}"/>
              </a:ext>
            </a:extLst>
          </p:cNvPr>
          <p:cNvPicPr>
            <a:picLocks noChangeAspect="1"/>
          </p:cNvPicPr>
          <p:nvPr/>
        </p:nvPicPr>
        <p:blipFill>
          <a:blip r:embed="rId2"/>
          <a:stretch>
            <a:fillRect/>
          </a:stretch>
        </p:blipFill>
        <p:spPr>
          <a:xfrm>
            <a:off x="2212213" y="6256763"/>
            <a:ext cx="1550125" cy="422976"/>
          </a:xfrm>
          <a:prstGeom prst="rect">
            <a:avLst/>
          </a:prstGeom>
        </p:spPr>
      </p:pic>
    </p:spTree>
    <p:extLst>
      <p:ext uri="{BB962C8B-B14F-4D97-AF65-F5344CB8AC3E}">
        <p14:creationId xmlns:p14="http://schemas.microsoft.com/office/powerpoint/2010/main" val="3699642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67CE2-54C5-4E7E-84A3-A227BA0AD256}"/>
              </a:ext>
            </a:extLst>
          </p:cNvPr>
          <p:cNvSpPr>
            <a:spLocks noGrp="1"/>
          </p:cNvSpPr>
          <p:nvPr>
            <p:ph type="ctrTitle"/>
          </p:nvPr>
        </p:nvSpPr>
        <p:spPr>
          <a:xfrm>
            <a:off x="674421" y="202740"/>
            <a:ext cx="11109339" cy="5475249"/>
          </a:xfrm>
        </p:spPr>
        <p:txBody>
          <a:bodyPr anchor="ctr"/>
          <a:lstStyle/>
          <a:p>
            <a:pPr algn="l"/>
            <a:r>
              <a:rPr lang="en-US" sz="5400" dirty="0"/>
              <a:t>Noelle Ellerson Ng</a:t>
            </a:r>
            <a:br>
              <a:rPr lang="en-US" sz="5400" dirty="0"/>
            </a:br>
            <a:r>
              <a:rPr lang="en-US" sz="3200" b="0" dirty="0">
                <a:solidFill>
                  <a:schemeClr val="tx1"/>
                </a:solidFill>
              </a:rPr>
              <a:t>Associate Executive Director of Advocacy &amp; Governance, AASA</a:t>
            </a:r>
            <a:br>
              <a:rPr lang="en-US" sz="1200" dirty="0"/>
            </a:br>
            <a:br>
              <a:rPr lang="en-US" sz="2400" dirty="0"/>
            </a:br>
            <a:r>
              <a:rPr lang="en-US" sz="5400" dirty="0"/>
              <a:t>Sasha Pudelski</a:t>
            </a:r>
            <a:br>
              <a:rPr lang="en-US" sz="5400" dirty="0"/>
            </a:br>
            <a:r>
              <a:rPr lang="en-US" sz="3200" b="0" dirty="0">
                <a:solidFill>
                  <a:schemeClr val="tx1"/>
                </a:solidFill>
              </a:rPr>
              <a:t>Advocacy Director, AASA</a:t>
            </a:r>
            <a:br>
              <a:rPr lang="en-US" sz="1200" dirty="0"/>
            </a:br>
            <a:br>
              <a:rPr lang="en-US" sz="2400" dirty="0"/>
            </a:br>
            <a:r>
              <a:rPr lang="en-US" sz="5400" dirty="0"/>
              <a:t>Elleka Yost</a:t>
            </a:r>
            <a:br>
              <a:rPr lang="en-US" sz="5400" dirty="0"/>
            </a:br>
            <a:r>
              <a:rPr lang="en-US" sz="3200" b="0" dirty="0">
                <a:solidFill>
                  <a:schemeClr val="tx1"/>
                </a:solidFill>
              </a:rPr>
              <a:t>Director of Advocacy, ASBO International</a:t>
            </a:r>
            <a:endParaRPr lang="en-US" b="0" dirty="0">
              <a:solidFill>
                <a:schemeClr val="tx1"/>
              </a:solidFill>
            </a:endParaRPr>
          </a:p>
        </p:txBody>
      </p:sp>
      <p:pic>
        <p:nvPicPr>
          <p:cNvPr id="6" name="Picture 5">
            <a:extLst>
              <a:ext uri="{FF2B5EF4-FFF2-40B4-BE49-F238E27FC236}">
                <a16:creationId xmlns:a16="http://schemas.microsoft.com/office/drawing/2014/main" id="{E28496FF-F9AA-49DB-8F63-01D063FAB63D}"/>
              </a:ext>
            </a:extLst>
          </p:cNvPr>
          <p:cNvPicPr>
            <a:picLocks noChangeAspect="1"/>
          </p:cNvPicPr>
          <p:nvPr/>
        </p:nvPicPr>
        <p:blipFill>
          <a:blip r:embed="rId2"/>
          <a:stretch>
            <a:fillRect/>
          </a:stretch>
        </p:blipFill>
        <p:spPr>
          <a:xfrm>
            <a:off x="2212213" y="6256763"/>
            <a:ext cx="1550125" cy="422976"/>
          </a:xfrm>
          <a:prstGeom prst="rect">
            <a:avLst/>
          </a:prstGeom>
        </p:spPr>
      </p:pic>
    </p:spTree>
    <p:extLst>
      <p:ext uri="{BB962C8B-B14F-4D97-AF65-F5344CB8AC3E}">
        <p14:creationId xmlns:p14="http://schemas.microsoft.com/office/powerpoint/2010/main" val="38593514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6B7103-2850-4331-B739-6128F14382DD}"/>
              </a:ext>
            </a:extLst>
          </p:cNvPr>
          <p:cNvSpPr>
            <a:spLocks noGrp="1"/>
          </p:cNvSpPr>
          <p:nvPr>
            <p:ph idx="1"/>
          </p:nvPr>
        </p:nvSpPr>
        <p:spPr>
          <a:xfrm>
            <a:off x="164806" y="457200"/>
            <a:ext cx="11802138" cy="5543006"/>
          </a:xfrm>
        </p:spPr>
        <p:txBody>
          <a:bodyPr/>
          <a:lstStyle/>
          <a:p>
            <a:pPr marL="342900" indent="-342900">
              <a:buFont typeface="Arial" panose="020B0604020202020204" pitchFamily="34" charset="0"/>
              <a:buChar char="•"/>
            </a:pPr>
            <a:r>
              <a:rPr lang="en-US" sz="2000" b="1" dirty="0">
                <a:solidFill>
                  <a:schemeClr val="tx1"/>
                </a:solidFill>
              </a:rPr>
              <a:t>Medicaid in Schools</a:t>
            </a:r>
          </a:p>
          <a:p>
            <a:pPr marL="745056" lvl="1" indent="-342900">
              <a:buFont typeface="Arial" panose="020B0604020202020204" pitchFamily="34" charset="0"/>
              <a:buChar char="•"/>
            </a:pPr>
            <a:r>
              <a:rPr lang="en-US" sz="1900" dirty="0">
                <a:solidFill>
                  <a:schemeClr val="tx1"/>
                </a:solidFill>
              </a:rPr>
              <a:t>Updating and streamlining school claims/billing processes.</a:t>
            </a:r>
            <a:br>
              <a:rPr lang="en-US" sz="1000" dirty="0">
                <a:solidFill>
                  <a:schemeClr val="tx1"/>
                </a:solidFill>
              </a:rPr>
            </a:br>
            <a:endParaRPr lang="en-US" sz="1000" dirty="0">
              <a:solidFill>
                <a:schemeClr val="tx1"/>
              </a:solidFill>
            </a:endParaRPr>
          </a:p>
          <a:p>
            <a:pPr marL="342900" indent="-342900">
              <a:buFont typeface="Arial" panose="020B0604020202020204" pitchFamily="34" charset="0"/>
              <a:buChar char="•"/>
            </a:pPr>
            <a:r>
              <a:rPr lang="en-US" sz="2000" b="1" dirty="0">
                <a:solidFill>
                  <a:schemeClr val="tx1"/>
                </a:solidFill>
              </a:rPr>
              <a:t>FEMA Reimbursements to Schools for COVID-19 Eligible Purchases—</a:t>
            </a:r>
            <a:r>
              <a:rPr lang="en-US" sz="2000" b="1" dirty="0">
                <a:solidFill>
                  <a:schemeClr val="tx1"/>
                </a:solidFill>
                <a:hlinkClick r:id="rId2"/>
              </a:rPr>
              <a:t>New Biden Policy</a:t>
            </a:r>
            <a:endParaRPr lang="en-US" sz="2000" b="1" dirty="0">
              <a:solidFill>
                <a:schemeClr val="tx1"/>
              </a:solidFill>
            </a:endParaRPr>
          </a:p>
          <a:p>
            <a:pPr marL="745056" lvl="1" indent="-342900">
              <a:buFont typeface="Arial" panose="020B0604020202020204" pitchFamily="34" charset="0"/>
              <a:buChar char="•"/>
            </a:pPr>
            <a:r>
              <a:rPr lang="en-US" sz="1900" dirty="0">
                <a:solidFill>
                  <a:schemeClr val="tx1"/>
                </a:solidFill>
              </a:rPr>
              <a:t>Reimbursements for COVID-19 emergency via the Public Assistance (PA) program for safe reopening and operation work performed b/w Jan. 21, 2021–Sept. 30, 2021. Assistance for eligible costs will be provided at 100% federal funding. Claimed costs must be allowable under 2 C.F.R. Part 200. </a:t>
            </a:r>
            <a:endParaRPr lang="en-US" sz="1900" dirty="0">
              <a:solidFill>
                <a:srgbClr val="FF0000"/>
              </a:solidFill>
            </a:endParaRPr>
          </a:p>
          <a:p>
            <a:pPr marL="1136631" lvl="2" indent="-342900">
              <a:buFont typeface="Arial" panose="020B0604020202020204" pitchFamily="34" charset="0"/>
              <a:buChar char="•"/>
            </a:pPr>
            <a:r>
              <a:rPr lang="en-US" sz="1900" dirty="0">
                <a:solidFill>
                  <a:srgbClr val="FF0000"/>
                </a:solidFill>
              </a:rPr>
              <a:t>Eligible expenses may include: </a:t>
            </a:r>
            <a:r>
              <a:rPr lang="en-US" sz="1900" dirty="0">
                <a:solidFill>
                  <a:schemeClr val="tx1"/>
                </a:solidFill>
              </a:rPr>
              <a:t>Face coverings and PPE, cleaning and disinfection, COVID-19 diagnostic testing, screening and temperature scanning, portable temporary physical barriers for distancing, and purchase and storage of PPE and other supplies based on projected needs. </a:t>
            </a:r>
          </a:p>
          <a:p>
            <a:pPr marL="1504921" lvl="3" indent="-342900">
              <a:buFont typeface="Arial" panose="020B0604020202020204" pitchFamily="34" charset="0"/>
              <a:buChar char="•"/>
            </a:pPr>
            <a:r>
              <a:rPr lang="en-US" sz="1900" dirty="0">
                <a:solidFill>
                  <a:schemeClr val="tx1"/>
                </a:solidFill>
                <a:hlinkClick r:id="rId3"/>
              </a:rPr>
              <a:t>Note:</a:t>
            </a:r>
            <a:r>
              <a:rPr lang="en-US" sz="1900" dirty="0">
                <a:solidFill>
                  <a:schemeClr val="tx1"/>
                </a:solidFill>
              </a:rPr>
              <a:t> Overtime for budgeted employees and straight-time and overtime for unbudgeted employees for work performed after Jan. 21, 2021 may count as an eligible expense if employees were working in accordance w/ FEMA’s current reimbursement policy.</a:t>
            </a:r>
            <a:br>
              <a:rPr lang="en-US" sz="1000" dirty="0">
                <a:solidFill>
                  <a:schemeClr val="tx1"/>
                </a:solidFill>
              </a:rPr>
            </a:br>
            <a:endParaRPr lang="en-US" sz="1000" dirty="0">
              <a:solidFill>
                <a:schemeClr val="tx1"/>
              </a:solidFill>
            </a:endParaRPr>
          </a:p>
          <a:p>
            <a:pPr marL="342900" indent="-342900">
              <a:buFont typeface="Arial" panose="020B0604020202020204" pitchFamily="34" charset="0"/>
              <a:buChar char="•"/>
            </a:pPr>
            <a:r>
              <a:rPr lang="en-US" sz="2000" b="1" dirty="0">
                <a:solidFill>
                  <a:schemeClr val="tx1"/>
                </a:solidFill>
              </a:rPr>
              <a:t>IDEA Full Funding</a:t>
            </a:r>
            <a:br>
              <a:rPr lang="en-US" sz="1000" b="1" dirty="0">
                <a:solidFill>
                  <a:schemeClr val="tx1"/>
                </a:solidFill>
              </a:rPr>
            </a:br>
            <a:endParaRPr lang="en-US" sz="1000" b="1" dirty="0">
              <a:solidFill>
                <a:schemeClr val="tx1"/>
              </a:solidFill>
            </a:endParaRPr>
          </a:p>
          <a:p>
            <a:pPr marL="342900" indent="-342900">
              <a:buFont typeface="Arial" panose="020B0604020202020204" pitchFamily="34" charset="0"/>
              <a:buChar char="•"/>
            </a:pPr>
            <a:r>
              <a:rPr lang="en-US" sz="2000" b="1" dirty="0">
                <a:solidFill>
                  <a:schemeClr val="tx1"/>
                </a:solidFill>
              </a:rPr>
              <a:t>Debt Ceiling Vote in August</a:t>
            </a:r>
            <a:br>
              <a:rPr lang="en-US" sz="1000" b="1" dirty="0">
                <a:solidFill>
                  <a:schemeClr val="tx1"/>
                </a:solidFill>
              </a:rPr>
            </a:br>
            <a:endParaRPr lang="en-US" sz="1000" b="1" dirty="0">
              <a:solidFill>
                <a:schemeClr val="tx1"/>
              </a:solidFill>
            </a:endParaRPr>
          </a:p>
          <a:p>
            <a:pPr marL="342900" indent="-342900">
              <a:buFont typeface="Arial" panose="020B0604020202020204" pitchFamily="34" charset="0"/>
              <a:buChar char="•"/>
            </a:pPr>
            <a:r>
              <a:rPr lang="en-US" sz="2000" b="1" dirty="0">
                <a:solidFill>
                  <a:schemeClr val="tx1"/>
                </a:solidFill>
              </a:rPr>
              <a:t>Republican push to withhold federal funding for schools that use critical race theory (CRT)</a:t>
            </a:r>
          </a:p>
        </p:txBody>
      </p:sp>
      <p:sp>
        <p:nvSpPr>
          <p:cNvPr id="3" name="Title 2">
            <a:extLst>
              <a:ext uri="{FF2B5EF4-FFF2-40B4-BE49-F238E27FC236}">
                <a16:creationId xmlns:a16="http://schemas.microsoft.com/office/drawing/2014/main" id="{31C2160E-F206-4BFB-8292-39606A7C47BB}"/>
              </a:ext>
            </a:extLst>
          </p:cNvPr>
          <p:cNvSpPr>
            <a:spLocks noGrp="1"/>
          </p:cNvSpPr>
          <p:nvPr>
            <p:ph type="title"/>
          </p:nvPr>
        </p:nvSpPr>
        <p:spPr>
          <a:xfrm>
            <a:off x="609600" y="4128"/>
            <a:ext cx="10972800" cy="769585"/>
          </a:xfrm>
        </p:spPr>
        <p:txBody>
          <a:bodyPr/>
          <a:lstStyle/>
          <a:p>
            <a:r>
              <a:rPr lang="en-US" sz="3200" dirty="0"/>
              <a:t>Other Policy Issues</a:t>
            </a:r>
          </a:p>
        </p:txBody>
      </p:sp>
      <p:pic>
        <p:nvPicPr>
          <p:cNvPr id="6" name="Picture 5">
            <a:extLst>
              <a:ext uri="{FF2B5EF4-FFF2-40B4-BE49-F238E27FC236}">
                <a16:creationId xmlns:a16="http://schemas.microsoft.com/office/drawing/2014/main" id="{669965C2-2A2A-480F-84E8-C0C6BEA53D7D}"/>
              </a:ext>
            </a:extLst>
          </p:cNvPr>
          <p:cNvPicPr>
            <a:picLocks noChangeAspect="1"/>
          </p:cNvPicPr>
          <p:nvPr/>
        </p:nvPicPr>
        <p:blipFill>
          <a:blip r:embed="rId4"/>
          <a:stretch>
            <a:fillRect/>
          </a:stretch>
        </p:blipFill>
        <p:spPr>
          <a:xfrm>
            <a:off x="2212213" y="6256763"/>
            <a:ext cx="1550125" cy="422976"/>
          </a:xfrm>
          <a:prstGeom prst="rect">
            <a:avLst/>
          </a:prstGeom>
        </p:spPr>
      </p:pic>
    </p:spTree>
    <p:extLst>
      <p:ext uri="{BB962C8B-B14F-4D97-AF65-F5344CB8AC3E}">
        <p14:creationId xmlns:p14="http://schemas.microsoft.com/office/powerpoint/2010/main" val="10103488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Timeline&#10;&#10;Description automatically generated with medium confidence">
            <a:extLst>
              <a:ext uri="{FF2B5EF4-FFF2-40B4-BE49-F238E27FC236}">
                <a16:creationId xmlns:a16="http://schemas.microsoft.com/office/drawing/2014/main" id="{434E8D26-DC41-418C-B3E3-D9FFE8DB749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601284" y="854431"/>
            <a:ext cx="3981116" cy="4847119"/>
          </a:xfrm>
          <a:ln>
            <a:solidFill>
              <a:schemeClr val="tx1"/>
            </a:solidFill>
          </a:ln>
        </p:spPr>
      </p:pic>
      <p:sp>
        <p:nvSpPr>
          <p:cNvPr id="4" name="Title 3">
            <a:extLst>
              <a:ext uri="{FF2B5EF4-FFF2-40B4-BE49-F238E27FC236}">
                <a16:creationId xmlns:a16="http://schemas.microsoft.com/office/drawing/2014/main" id="{0F09850E-401D-4AAC-9913-2AA0DD304FD7}"/>
              </a:ext>
            </a:extLst>
          </p:cNvPr>
          <p:cNvSpPr>
            <a:spLocks noGrp="1"/>
          </p:cNvSpPr>
          <p:nvPr>
            <p:ph type="title"/>
          </p:nvPr>
        </p:nvSpPr>
        <p:spPr>
          <a:xfrm>
            <a:off x="609600" y="12409"/>
            <a:ext cx="10972800" cy="699247"/>
          </a:xfrm>
        </p:spPr>
        <p:txBody>
          <a:bodyPr/>
          <a:lstStyle/>
          <a:p>
            <a:r>
              <a:rPr lang="en-US" sz="3800" dirty="0"/>
              <a:t>Advocacy Resources</a:t>
            </a:r>
          </a:p>
        </p:txBody>
      </p:sp>
      <p:sp>
        <p:nvSpPr>
          <p:cNvPr id="5" name="Content Placeholder 4">
            <a:extLst>
              <a:ext uri="{FF2B5EF4-FFF2-40B4-BE49-F238E27FC236}">
                <a16:creationId xmlns:a16="http://schemas.microsoft.com/office/drawing/2014/main" id="{3943D63A-8291-4210-A5F8-C3CA6FB4955F}"/>
              </a:ext>
            </a:extLst>
          </p:cNvPr>
          <p:cNvSpPr>
            <a:spLocks noGrp="1"/>
          </p:cNvSpPr>
          <p:nvPr>
            <p:ph sz="half" idx="1"/>
          </p:nvPr>
        </p:nvSpPr>
        <p:spPr>
          <a:xfrm>
            <a:off x="235842" y="1052842"/>
            <a:ext cx="7131609" cy="4752316"/>
          </a:xfrm>
        </p:spPr>
        <p:txBody>
          <a:bodyPr/>
          <a:lstStyle/>
          <a:p>
            <a:pPr marL="342900" indent="-342900">
              <a:buFont typeface="Arial" panose="020B0604020202020204" pitchFamily="34" charset="0"/>
              <a:buChar char="•"/>
            </a:pPr>
            <a:r>
              <a:rPr lang="en-US" sz="2000" b="1" dirty="0">
                <a:solidFill>
                  <a:schemeClr val="tx1"/>
                </a:solidFill>
              </a:rPr>
              <a:t>AASA Resources:</a:t>
            </a:r>
          </a:p>
          <a:p>
            <a:pPr marL="687906" lvl="1" indent="-285750">
              <a:buFont typeface="Arial" panose="020B0604020202020204" pitchFamily="34" charset="0"/>
              <a:buChar char="•"/>
            </a:pPr>
            <a:r>
              <a:rPr lang="en-US" sz="1800" dirty="0">
                <a:solidFill>
                  <a:schemeClr val="tx1"/>
                </a:solidFill>
              </a:rPr>
              <a:t>AASA Policy Blog, The Leading Edge: </a:t>
            </a:r>
            <a:r>
              <a:rPr lang="en-US" sz="1600" dirty="0">
                <a:solidFill>
                  <a:schemeClr val="tx1"/>
                </a:solidFill>
                <a:hlinkClick r:id="rId3"/>
              </a:rPr>
              <a:t>https://aasa.org/LeadingEdge.aspx</a:t>
            </a:r>
            <a:r>
              <a:rPr lang="en-US" sz="1600" dirty="0">
                <a:solidFill>
                  <a:schemeClr val="tx1"/>
                </a:solidFill>
              </a:rPr>
              <a:t>  </a:t>
            </a:r>
            <a:endParaRPr lang="en-US" sz="1800" dirty="0">
              <a:solidFill>
                <a:schemeClr val="tx1"/>
              </a:solidFill>
            </a:endParaRPr>
          </a:p>
          <a:p>
            <a:pPr marL="687906" lvl="1" indent="-285750">
              <a:buFont typeface="Arial" panose="020B0604020202020204" pitchFamily="34" charset="0"/>
              <a:buChar char="•"/>
            </a:pPr>
            <a:r>
              <a:rPr lang="en-US" sz="1800" dirty="0">
                <a:solidFill>
                  <a:schemeClr val="tx1"/>
                </a:solidFill>
              </a:rPr>
              <a:t>AASA Advocacy on Twitter (@AASAHQ)</a:t>
            </a:r>
          </a:p>
          <a:p>
            <a:pPr marL="687906" lvl="1" indent="-285750">
              <a:buFont typeface="Arial" panose="020B0604020202020204" pitchFamily="34" charset="0"/>
              <a:buChar char="•"/>
            </a:pPr>
            <a:r>
              <a:rPr lang="en-US" sz="1800" dirty="0">
                <a:solidFill>
                  <a:schemeClr val="tx1"/>
                </a:solidFill>
              </a:rPr>
              <a:t>Weekly and Monthly Updates</a:t>
            </a:r>
          </a:p>
          <a:p>
            <a:pPr marL="687906" lvl="1" indent="-285750">
              <a:buFont typeface="Arial" panose="020B0604020202020204" pitchFamily="34" charset="0"/>
              <a:buChar char="•"/>
            </a:pPr>
            <a:r>
              <a:rPr lang="en-US" sz="1800" i="1" dirty="0">
                <a:solidFill>
                  <a:srgbClr val="FF0000"/>
                </a:solidFill>
              </a:rPr>
              <a:t>New! </a:t>
            </a:r>
            <a:r>
              <a:rPr lang="en-US" sz="1800" dirty="0">
                <a:solidFill>
                  <a:schemeClr val="tx1"/>
                </a:solidFill>
              </a:rPr>
              <a:t>AASA Mobile App—Policy talking points and more!</a:t>
            </a:r>
          </a:p>
          <a:p>
            <a:pPr marL="402156" lvl="1" indent="0"/>
            <a:endParaRPr lang="en-US" sz="1800" dirty="0">
              <a:solidFill>
                <a:schemeClr val="tx1"/>
              </a:solidFill>
            </a:endParaRPr>
          </a:p>
          <a:p>
            <a:pPr marL="285750" indent="-285750">
              <a:buFont typeface="Arial" panose="020B0604020202020204" pitchFamily="34" charset="0"/>
              <a:buChar char="•"/>
            </a:pPr>
            <a:r>
              <a:rPr lang="en-US" sz="2000" b="1" dirty="0">
                <a:solidFill>
                  <a:schemeClr val="tx1"/>
                </a:solidFill>
              </a:rPr>
              <a:t>ASBO International Resources:</a:t>
            </a:r>
          </a:p>
          <a:p>
            <a:pPr marL="687906" lvl="1" indent="-285750">
              <a:buFont typeface="Arial" panose="020B0604020202020204" pitchFamily="34" charset="0"/>
              <a:buChar char="•"/>
            </a:pPr>
            <a:r>
              <a:rPr lang="en-US" sz="1800" dirty="0">
                <a:solidFill>
                  <a:schemeClr val="tx1"/>
                </a:solidFill>
              </a:rPr>
              <a:t>Legislative priorities and advocacy resources: </a:t>
            </a:r>
            <a:r>
              <a:rPr lang="en-US" sz="1600" dirty="0">
                <a:solidFill>
                  <a:schemeClr val="tx1"/>
                </a:solidFill>
                <a:hlinkClick r:id="rId4"/>
              </a:rPr>
              <a:t>https://asbointl.org/Legislative</a:t>
            </a:r>
            <a:r>
              <a:rPr lang="en-US" sz="1600" dirty="0">
                <a:solidFill>
                  <a:schemeClr val="tx1"/>
                </a:solidFill>
              </a:rPr>
              <a:t> </a:t>
            </a:r>
            <a:endParaRPr lang="en-US" sz="1800" dirty="0">
              <a:solidFill>
                <a:schemeClr val="tx1"/>
              </a:solidFill>
            </a:endParaRPr>
          </a:p>
          <a:p>
            <a:pPr marL="687906" lvl="1" indent="-285750">
              <a:buFont typeface="Arial" panose="020B0604020202020204" pitchFamily="34" charset="0"/>
              <a:buChar char="•"/>
            </a:pPr>
            <a:r>
              <a:rPr lang="en-US" sz="1800" dirty="0">
                <a:solidFill>
                  <a:schemeClr val="tx1"/>
                </a:solidFill>
              </a:rPr>
              <a:t>ASBO Advocacy on Twitter (@ASBOUSA) </a:t>
            </a:r>
          </a:p>
          <a:p>
            <a:pPr marL="687906" lvl="1" indent="-285750">
              <a:buFont typeface="Arial" panose="020B0604020202020204" pitchFamily="34" charset="0"/>
              <a:buChar char="•"/>
            </a:pPr>
            <a:r>
              <a:rPr lang="en-US" sz="1800" dirty="0">
                <a:solidFill>
                  <a:schemeClr val="tx1"/>
                </a:solidFill>
              </a:rPr>
              <a:t>ASBO International Global School Business Network:</a:t>
            </a:r>
          </a:p>
          <a:p>
            <a:pPr marL="1079481" lvl="2" indent="-285750">
              <a:buFont typeface="Arial" panose="020B0604020202020204" pitchFamily="34" charset="0"/>
              <a:buChar char="•"/>
            </a:pPr>
            <a:r>
              <a:rPr lang="en-US" sz="1800" dirty="0">
                <a:solidFill>
                  <a:schemeClr val="tx1"/>
                </a:solidFill>
              </a:rPr>
              <a:t>COVID-19 Blog: </a:t>
            </a:r>
            <a:r>
              <a:rPr lang="en-US" sz="1600" dirty="0">
                <a:solidFill>
                  <a:schemeClr val="tx1"/>
                </a:solidFill>
                <a:hlinkClick r:id="rId5"/>
              </a:rPr>
              <a:t>https://asbointl.org/COVID</a:t>
            </a:r>
            <a:r>
              <a:rPr lang="en-US" sz="1600" dirty="0">
                <a:solidFill>
                  <a:schemeClr val="tx1"/>
                </a:solidFill>
              </a:rPr>
              <a:t>    </a:t>
            </a:r>
            <a:endParaRPr lang="en-US" sz="1800" dirty="0">
              <a:solidFill>
                <a:schemeClr val="tx1"/>
              </a:solidFill>
            </a:endParaRPr>
          </a:p>
          <a:p>
            <a:pPr marL="1079481" lvl="2" indent="-285750">
              <a:buFont typeface="Arial" panose="020B0604020202020204" pitchFamily="34" charset="0"/>
              <a:buChar char="•"/>
            </a:pPr>
            <a:r>
              <a:rPr lang="en-US" sz="1800" dirty="0">
                <a:solidFill>
                  <a:schemeClr val="tx1"/>
                </a:solidFill>
              </a:rPr>
              <a:t>“All Members” &amp; “Legislative Affairs” Online Communities</a:t>
            </a:r>
          </a:p>
          <a:p>
            <a:pPr marL="687906" lvl="1" indent="-285750">
              <a:buFont typeface="Arial" panose="020B0604020202020204" pitchFamily="34" charset="0"/>
              <a:buChar char="•"/>
            </a:pPr>
            <a:endParaRPr lang="en-US" sz="1933" dirty="0">
              <a:solidFill>
                <a:schemeClr val="tx1"/>
              </a:solidFill>
            </a:endParaRPr>
          </a:p>
        </p:txBody>
      </p:sp>
      <p:pic>
        <p:nvPicPr>
          <p:cNvPr id="7" name="Picture 6">
            <a:extLst>
              <a:ext uri="{FF2B5EF4-FFF2-40B4-BE49-F238E27FC236}">
                <a16:creationId xmlns:a16="http://schemas.microsoft.com/office/drawing/2014/main" id="{408D4A28-4B8F-4384-9590-4D489A6AD3E5}"/>
              </a:ext>
            </a:extLst>
          </p:cNvPr>
          <p:cNvPicPr>
            <a:picLocks noChangeAspect="1"/>
          </p:cNvPicPr>
          <p:nvPr/>
        </p:nvPicPr>
        <p:blipFill>
          <a:blip r:embed="rId6"/>
          <a:stretch>
            <a:fillRect/>
          </a:stretch>
        </p:blipFill>
        <p:spPr>
          <a:xfrm>
            <a:off x="2212213" y="6256763"/>
            <a:ext cx="1550125" cy="422976"/>
          </a:xfrm>
          <a:prstGeom prst="rect">
            <a:avLst/>
          </a:prstGeom>
        </p:spPr>
      </p:pic>
    </p:spTree>
    <p:extLst>
      <p:ext uri="{BB962C8B-B14F-4D97-AF65-F5344CB8AC3E}">
        <p14:creationId xmlns:p14="http://schemas.microsoft.com/office/powerpoint/2010/main" val="37585037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09850E-401D-4AAC-9913-2AA0DD304FD7}"/>
              </a:ext>
            </a:extLst>
          </p:cNvPr>
          <p:cNvSpPr>
            <a:spLocks noGrp="1"/>
          </p:cNvSpPr>
          <p:nvPr>
            <p:ph type="title"/>
          </p:nvPr>
        </p:nvSpPr>
        <p:spPr>
          <a:xfrm>
            <a:off x="609600" y="198181"/>
            <a:ext cx="10972800" cy="1066800"/>
          </a:xfrm>
        </p:spPr>
        <p:txBody>
          <a:bodyPr/>
          <a:lstStyle/>
          <a:p>
            <a:r>
              <a:rPr lang="en-US" sz="4000" dirty="0"/>
              <a:t>Questions? Contact Us! </a:t>
            </a:r>
          </a:p>
        </p:txBody>
      </p:sp>
      <p:sp>
        <p:nvSpPr>
          <p:cNvPr id="5" name="Content Placeholder 4">
            <a:extLst>
              <a:ext uri="{FF2B5EF4-FFF2-40B4-BE49-F238E27FC236}">
                <a16:creationId xmlns:a16="http://schemas.microsoft.com/office/drawing/2014/main" id="{3943D63A-8291-4210-A5F8-C3CA6FB4955F}"/>
              </a:ext>
            </a:extLst>
          </p:cNvPr>
          <p:cNvSpPr>
            <a:spLocks noGrp="1"/>
          </p:cNvSpPr>
          <p:nvPr>
            <p:ph sz="half" idx="1"/>
          </p:nvPr>
        </p:nvSpPr>
        <p:spPr>
          <a:xfrm>
            <a:off x="487680" y="1440681"/>
            <a:ext cx="10310949" cy="4525963"/>
          </a:xfrm>
        </p:spPr>
        <p:txBody>
          <a:bodyPr/>
          <a:lstStyle/>
          <a:p>
            <a:r>
              <a:rPr lang="sv-SE" sz="2800" b="1" dirty="0">
                <a:solidFill>
                  <a:schemeClr val="tx1"/>
                </a:solidFill>
              </a:rPr>
              <a:t>	</a:t>
            </a:r>
            <a:r>
              <a:rPr lang="nb-NO" sz="2800" b="1" dirty="0">
                <a:solidFill>
                  <a:schemeClr val="tx1"/>
                </a:solidFill>
              </a:rPr>
              <a:t>Noelle Ellerson Ng</a:t>
            </a:r>
            <a:br>
              <a:rPr lang="nb-NO" sz="2800" dirty="0">
                <a:solidFill>
                  <a:schemeClr val="tx1"/>
                </a:solidFill>
              </a:rPr>
            </a:br>
            <a:r>
              <a:rPr lang="nb-NO" sz="2800" dirty="0">
                <a:solidFill>
                  <a:schemeClr val="tx1"/>
                </a:solidFill>
              </a:rPr>
              <a:t>Twitter: @noellerson</a:t>
            </a:r>
            <a:br>
              <a:rPr lang="nb-NO" sz="2800" dirty="0">
                <a:solidFill>
                  <a:schemeClr val="tx1"/>
                </a:solidFill>
              </a:rPr>
            </a:br>
            <a:r>
              <a:rPr lang="nb-NO" sz="2800" dirty="0">
                <a:solidFill>
                  <a:schemeClr val="tx1"/>
                </a:solidFill>
                <a:hlinkClick r:id="rId2"/>
              </a:rPr>
              <a:t>nellerson@aasa.org</a:t>
            </a:r>
            <a:r>
              <a:rPr lang="nb-NO" sz="2800" dirty="0">
                <a:solidFill>
                  <a:schemeClr val="tx1"/>
                </a:solidFill>
              </a:rPr>
              <a:t> </a:t>
            </a:r>
            <a:br>
              <a:rPr lang="nb-NO" sz="2800" dirty="0">
                <a:solidFill>
                  <a:schemeClr val="tx1"/>
                </a:solidFill>
              </a:rPr>
            </a:br>
            <a:r>
              <a:rPr lang="nb-NO" sz="2800" dirty="0">
                <a:solidFill>
                  <a:schemeClr val="tx1"/>
                </a:solidFill>
              </a:rPr>
              <a:t>(703) 774-6935</a:t>
            </a:r>
            <a:br>
              <a:rPr lang="nb-NO" sz="2800" dirty="0">
                <a:solidFill>
                  <a:schemeClr val="tx1"/>
                </a:solidFill>
              </a:rPr>
            </a:br>
            <a:br>
              <a:rPr lang="nb-NO" sz="2800" dirty="0">
                <a:solidFill>
                  <a:schemeClr val="tx1"/>
                </a:solidFill>
              </a:rPr>
            </a:br>
            <a:r>
              <a:rPr lang="nb-NO" sz="2800" dirty="0">
                <a:solidFill>
                  <a:schemeClr val="tx1"/>
                </a:solidFill>
              </a:rPr>
              <a:t>			          </a:t>
            </a:r>
            <a:r>
              <a:rPr lang="nb-NO" sz="2800" b="1" dirty="0">
                <a:solidFill>
                  <a:schemeClr val="tx1"/>
                </a:solidFill>
              </a:rPr>
              <a:t>Sasha Pudelski</a:t>
            </a:r>
            <a:br>
              <a:rPr lang="sv-SE" sz="2800" dirty="0">
                <a:solidFill>
                  <a:schemeClr val="tx1"/>
                </a:solidFill>
              </a:rPr>
            </a:br>
            <a:r>
              <a:rPr lang="sv-SE" sz="2800" dirty="0">
                <a:solidFill>
                  <a:schemeClr val="tx1"/>
                </a:solidFill>
              </a:rPr>
              <a:t>			          Twitter: @spudelski</a:t>
            </a:r>
            <a:br>
              <a:rPr lang="sv-SE" sz="2800" dirty="0">
                <a:solidFill>
                  <a:schemeClr val="tx1"/>
                </a:solidFill>
              </a:rPr>
            </a:br>
            <a:r>
              <a:rPr lang="sv-SE" sz="2800" dirty="0">
                <a:solidFill>
                  <a:schemeClr val="tx1"/>
                </a:solidFill>
              </a:rPr>
              <a:t>			          </a:t>
            </a:r>
            <a:r>
              <a:rPr lang="sv-SE" sz="2800" dirty="0">
                <a:solidFill>
                  <a:schemeClr val="tx1"/>
                </a:solidFill>
                <a:hlinkClick r:id="rId3"/>
              </a:rPr>
              <a:t>spudelski@aasa.org</a:t>
            </a:r>
            <a:r>
              <a:rPr lang="sv-SE" sz="2800" dirty="0">
                <a:solidFill>
                  <a:schemeClr val="tx1"/>
                </a:solidFill>
              </a:rPr>
              <a:t> </a:t>
            </a:r>
            <a:br>
              <a:rPr lang="sv-SE" sz="2800" dirty="0">
                <a:solidFill>
                  <a:schemeClr val="tx1"/>
                </a:solidFill>
              </a:rPr>
            </a:br>
            <a:r>
              <a:rPr lang="sv-SE" sz="2800" dirty="0">
                <a:solidFill>
                  <a:schemeClr val="tx1"/>
                </a:solidFill>
              </a:rPr>
              <a:t>			          (703) 774-6933</a:t>
            </a:r>
            <a:br>
              <a:rPr lang="sv-SE" sz="2800" dirty="0">
                <a:solidFill>
                  <a:schemeClr val="tx1"/>
                </a:solidFill>
              </a:rPr>
            </a:br>
            <a:endParaRPr lang="en-US" dirty="0">
              <a:solidFill>
                <a:schemeClr val="tx1"/>
              </a:solidFill>
            </a:endParaRPr>
          </a:p>
        </p:txBody>
      </p:sp>
      <p:sp>
        <p:nvSpPr>
          <p:cNvPr id="3" name="Content Placeholder 2">
            <a:extLst>
              <a:ext uri="{FF2B5EF4-FFF2-40B4-BE49-F238E27FC236}">
                <a16:creationId xmlns:a16="http://schemas.microsoft.com/office/drawing/2014/main" id="{5FFA4B18-F8F2-4499-AA27-0AD941C07553}"/>
              </a:ext>
            </a:extLst>
          </p:cNvPr>
          <p:cNvSpPr>
            <a:spLocks noGrp="1"/>
          </p:cNvSpPr>
          <p:nvPr>
            <p:ph sz="half" idx="2"/>
          </p:nvPr>
        </p:nvSpPr>
        <p:spPr>
          <a:xfrm>
            <a:off x="6807200" y="1440681"/>
            <a:ext cx="5384800" cy="4771400"/>
          </a:xfrm>
        </p:spPr>
        <p:txBody>
          <a:bodyPr/>
          <a:lstStyle/>
          <a:p>
            <a:r>
              <a:rPr lang="en-US" b="1" dirty="0">
                <a:solidFill>
                  <a:schemeClr val="tx1"/>
                </a:solidFill>
              </a:rPr>
              <a:t>		Elleka Yost</a:t>
            </a:r>
          </a:p>
          <a:p>
            <a:r>
              <a:rPr lang="en-US" dirty="0">
                <a:solidFill>
                  <a:schemeClr val="tx1"/>
                </a:solidFill>
              </a:rPr>
              <a:t>		Twitter: @ASBOUSA</a:t>
            </a:r>
          </a:p>
          <a:p>
            <a:r>
              <a:rPr lang="en-US" dirty="0">
                <a:solidFill>
                  <a:schemeClr val="tx1"/>
                </a:solidFill>
              </a:rPr>
              <a:t>		</a:t>
            </a:r>
            <a:r>
              <a:rPr lang="en-US" dirty="0">
                <a:solidFill>
                  <a:schemeClr val="tx1"/>
                </a:solidFill>
                <a:hlinkClick r:id="rId4"/>
              </a:rPr>
              <a:t>eyost@asbointl.org</a:t>
            </a:r>
            <a:r>
              <a:rPr lang="en-US" dirty="0">
                <a:solidFill>
                  <a:schemeClr val="tx1"/>
                </a:solidFill>
              </a:rPr>
              <a:t> </a:t>
            </a:r>
          </a:p>
          <a:p>
            <a:r>
              <a:rPr lang="en-US" dirty="0">
                <a:solidFill>
                  <a:schemeClr val="tx1"/>
                </a:solidFill>
              </a:rPr>
              <a:t>		(703) 434-1642</a:t>
            </a:r>
          </a:p>
        </p:txBody>
      </p:sp>
      <p:pic>
        <p:nvPicPr>
          <p:cNvPr id="7" name="Picture 6">
            <a:extLst>
              <a:ext uri="{FF2B5EF4-FFF2-40B4-BE49-F238E27FC236}">
                <a16:creationId xmlns:a16="http://schemas.microsoft.com/office/drawing/2014/main" id="{D4F88A96-C76C-4987-A6C8-035C6C95EF01}"/>
              </a:ext>
            </a:extLst>
          </p:cNvPr>
          <p:cNvPicPr>
            <a:picLocks noChangeAspect="1"/>
          </p:cNvPicPr>
          <p:nvPr/>
        </p:nvPicPr>
        <p:blipFill>
          <a:blip r:embed="rId5"/>
          <a:stretch>
            <a:fillRect/>
          </a:stretch>
        </p:blipFill>
        <p:spPr>
          <a:xfrm>
            <a:off x="2212213" y="6256763"/>
            <a:ext cx="1550125" cy="422976"/>
          </a:xfrm>
          <a:prstGeom prst="rect">
            <a:avLst/>
          </a:prstGeom>
        </p:spPr>
      </p:pic>
    </p:spTree>
    <p:extLst>
      <p:ext uri="{BB962C8B-B14F-4D97-AF65-F5344CB8AC3E}">
        <p14:creationId xmlns:p14="http://schemas.microsoft.com/office/powerpoint/2010/main" val="2697991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6B7103-2850-4331-B739-6128F14382DD}"/>
              </a:ext>
            </a:extLst>
          </p:cNvPr>
          <p:cNvSpPr>
            <a:spLocks noGrp="1"/>
          </p:cNvSpPr>
          <p:nvPr>
            <p:ph idx="1"/>
          </p:nvPr>
        </p:nvSpPr>
        <p:spPr>
          <a:xfrm>
            <a:off x="609600" y="957942"/>
            <a:ext cx="10972800" cy="4766195"/>
          </a:xfrm>
        </p:spPr>
        <p:txBody>
          <a:bodyPr/>
          <a:lstStyle/>
          <a:p>
            <a:pPr marL="285750" indent="-285750">
              <a:buFont typeface="Arial" panose="020B0604020202020204" pitchFamily="34" charset="0"/>
              <a:buChar char="•"/>
            </a:pPr>
            <a:r>
              <a:rPr lang="en-US" sz="2800" dirty="0">
                <a:solidFill>
                  <a:schemeClr val="tx1"/>
                </a:solidFill>
              </a:rPr>
              <a:t>COVID Relief Legislation Recap </a:t>
            </a:r>
          </a:p>
          <a:p>
            <a:pPr marL="687906" lvl="1" indent="-285750">
              <a:buFont typeface="Arial" panose="020B0604020202020204" pitchFamily="34" charset="0"/>
              <a:buChar char="•"/>
            </a:pPr>
            <a:r>
              <a:rPr lang="en-US" sz="2400" dirty="0">
                <a:solidFill>
                  <a:schemeClr val="tx1"/>
                </a:solidFill>
              </a:rPr>
              <a:t>COVID 5 &amp; FY21 Appropriations</a:t>
            </a:r>
          </a:p>
          <a:p>
            <a:pPr marL="687906" lvl="1" indent="-285750">
              <a:buFont typeface="Arial" panose="020B0604020202020204" pitchFamily="34" charset="0"/>
              <a:buChar char="•"/>
            </a:pPr>
            <a:r>
              <a:rPr lang="en-US" sz="2400" dirty="0">
                <a:solidFill>
                  <a:schemeClr val="tx1"/>
                </a:solidFill>
              </a:rPr>
              <a:t>COVID 6: The American Rescue Plan</a:t>
            </a:r>
            <a:br>
              <a:rPr lang="en-US" sz="500" dirty="0">
                <a:solidFill>
                  <a:schemeClr val="tx1"/>
                </a:solidFill>
              </a:rPr>
            </a:br>
            <a:endParaRPr lang="en-US" sz="500" dirty="0">
              <a:solidFill>
                <a:schemeClr val="tx1"/>
              </a:solidFill>
            </a:endParaRPr>
          </a:p>
          <a:p>
            <a:pPr marL="285750" indent="-285750">
              <a:buFont typeface="Arial" panose="020B0604020202020204" pitchFamily="34" charset="0"/>
              <a:buChar char="•"/>
            </a:pPr>
            <a:r>
              <a:rPr lang="en-US" sz="2800" dirty="0">
                <a:solidFill>
                  <a:schemeClr val="tx1"/>
                </a:solidFill>
              </a:rPr>
              <a:t>FY 22 Appropriations</a:t>
            </a:r>
            <a:br>
              <a:rPr lang="en-US" sz="500" dirty="0">
                <a:solidFill>
                  <a:schemeClr val="tx1"/>
                </a:solidFill>
              </a:rPr>
            </a:br>
            <a:endParaRPr lang="en-US" sz="500" dirty="0">
              <a:solidFill>
                <a:schemeClr val="tx1"/>
              </a:solidFill>
            </a:endParaRPr>
          </a:p>
          <a:p>
            <a:pPr marL="285750" indent="-285750">
              <a:buFont typeface="Arial" panose="020B0604020202020204" pitchFamily="34" charset="0"/>
              <a:buChar char="•"/>
            </a:pPr>
            <a:r>
              <a:rPr lang="en-US" sz="2800" dirty="0">
                <a:solidFill>
                  <a:schemeClr val="tx1"/>
                </a:solidFill>
              </a:rPr>
              <a:t>Civil Rights Issues</a:t>
            </a:r>
            <a:br>
              <a:rPr lang="en-US" sz="500" dirty="0">
                <a:solidFill>
                  <a:schemeClr val="tx1"/>
                </a:solidFill>
              </a:rPr>
            </a:br>
            <a:endParaRPr lang="en-US" sz="500" dirty="0">
              <a:solidFill>
                <a:schemeClr val="tx1"/>
              </a:solidFill>
            </a:endParaRPr>
          </a:p>
          <a:p>
            <a:pPr marL="285750" indent="-285750">
              <a:buFont typeface="Arial" panose="020B0604020202020204" pitchFamily="34" charset="0"/>
              <a:buChar char="•"/>
            </a:pPr>
            <a:r>
              <a:rPr lang="en-US" sz="2800" dirty="0">
                <a:solidFill>
                  <a:schemeClr val="tx1"/>
                </a:solidFill>
              </a:rPr>
              <a:t>School Infrastructure</a:t>
            </a:r>
            <a:br>
              <a:rPr lang="en-US" sz="500" dirty="0">
                <a:solidFill>
                  <a:schemeClr val="tx1"/>
                </a:solidFill>
              </a:rPr>
            </a:br>
            <a:endParaRPr lang="en-US" sz="500" dirty="0">
              <a:solidFill>
                <a:schemeClr val="tx1"/>
              </a:solidFill>
            </a:endParaRPr>
          </a:p>
          <a:p>
            <a:pPr marL="285750" indent="-285750">
              <a:buFont typeface="Arial" panose="020B0604020202020204" pitchFamily="34" charset="0"/>
              <a:buChar char="•"/>
            </a:pPr>
            <a:r>
              <a:rPr lang="en-US" sz="2800" dirty="0">
                <a:solidFill>
                  <a:schemeClr val="tx1"/>
                </a:solidFill>
              </a:rPr>
              <a:t>Other Policy Issues</a:t>
            </a:r>
            <a:br>
              <a:rPr lang="en-US" sz="500" dirty="0">
                <a:solidFill>
                  <a:schemeClr val="tx1"/>
                </a:solidFill>
              </a:rPr>
            </a:br>
            <a:endParaRPr lang="en-US" sz="500" dirty="0">
              <a:solidFill>
                <a:schemeClr val="tx1"/>
              </a:solidFill>
            </a:endParaRPr>
          </a:p>
          <a:p>
            <a:pPr marL="285750" indent="-285750">
              <a:buFont typeface="Arial" panose="020B0604020202020204" pitchFamily="34" charset="0"/>
              <a:buChar char="•"/>
            </a:pPr>
            <a:r>
              <a:rPr lang="en-US" sz="2800" dirty="0">
                <a:solidFill>
                  <a:schemeClr val="tx1"/>
                </a:solidFill>
              </a:rPr>
              <a:t>Advocacy Resources</a:t>
            </a:r>
            <a:br>
              <a:rPr lang="en-US" sz="500" dirty="0">
                <a:solidFill>
                  <a:schemeClr val="tx1"/>
                </a:solidFill>
              </a:rPr>
            </a:br>
            <a:endParaRPr lang="en-US" sz="500" dirty="0">
              <a:solidFill>
                <a:schemeClr val="tx1"/>
              </a:solidFill>
            </a:endParaRPr>
          </a:p>
          <a:p>
            <a:pPr marL="285750" indent="-285750">
              <a:buFont typeface="Arial" panose="020B0604020202020204" pitchFamily="34" charset="0"/>
              <a:buChar char="•"/>
            </a:pPr>
            <a:r>
              <a:rPr lang="en-US" sz="2800" dirty="0">
                <a:solidFill>
                  <a:schemeClr val="tx1"/>
                </a:solidFill>
              </a:rPr>
              <a:t>Contact Us</a:t>
            </a:r>
            <a:endParaRPr lang="en-US" sz="3200" dirty="0">
              <a:solidFill>
                <a:schemeClr val="tx1"/>
              </a:solidFill>
            </a:endParaRPr>
          </a:p>
        </p:txBody>
      </p:sp>
      <p:sp>
        <p:nvSpPr>
          <p:cNvPr id="3" name="Title 2">
            <a:extLst>
              <a:ext uri="{FF2B5EF4-FFF2-40B4-BE49-F238E27FC236}">
                <a16:creationId xmlns:a16="http://schemas.microsoft.com/office/drawing/2014/main" id="{31C2160E-F206-4BFB-8292-39606A7C47BB}"/>
              </a:ext>
            </a:extLst>
          </p:cNvPr>
          <p:cNvSpPr>
            <a:spLocks noGrp="1"/>
          </p:cNvSpPr>
          <p:nvPr>
            <p:ph type="title"/>
          </p:nvPr>
        </p:nvSpPr>
        <p:spPr>
          <a:xfrm>
            <a:off x="609600" y="14620"/>
            <a:ext cx="10972800" cy="777860"/>
          </a:xfrm>
        </p:spPr>
        <p:txBody>
          <a:bodyPr/>
          <a:lstStyle/>
          <a:p>
            <a:r>
              <a:rPr lang="en-US" sz="4000" dirty="0"/>
              <a:t>Overview</a:t>
            </a:r>
          </a:p>
        </p:txBody>
      </p:sp>
      <p:pic>
        <p:nvPicPr>
          <p:cNvPr id="5" name="Graphic 4" descr="Classroom with solid fill">
            <a:extLst>
              <a:ext uri="{FF2B5EF4-FFF2-40B4-BE49-F238E27FC236}">
                <a16:creationId xmlns:a16="http://schemas.microsoft.com/office/drawing/2014/main" id="{63F3650E-1D2F-464F-8CC5-17E358C1400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60526" y="3069483"/>
            <a:ext cx="2728292" cy="2728292"/>
          </a:xfrm>
          <a:prstGeom prst="rect">
            <a:avLst/>
          </a:prstGeom>
        </p:spPr>
      </p:pic>
      <p:pic>
        <p:nvPicPr>
          <p:cNvPr id="6" name="Picture 5">
            <a:extLst>
              <a:ext uri="{FF2B5EF4-FFF2-40B4-BE49-F238E27FC236}">
                <a16:creationId xmlns:a16="http://schemas.microsoft.com/office/drawing/2014/main" id="{9C0C22A2-D4A5-427C-A96E-CAEFE9469823}"/>
              </a:ext>
            </a:extLst>
          </p:cNvPr>
          <p:cNvPicPr>
            <a:picLocks noChangeAspect="1"/>
          </p:cNvPicPr>
          <p:nvPr/>
        </p:nvPicPr>
        <p:blipFill>
          <a:blip r:embed="rId4"/>
          <a:stretch>
            <a:fillRect/>
          </a:stretch>
        </p:blipFill>
        <p:spPr>
          <a:xfrm>
            <a:off x="2212213" y="6256763"/>
            <a:ext cx="1550125" cy="422976"/>
          </a:xfrm>
          <a:prstGeom prst="rect">
            <a:avLst/>
          </a:prstGeom>
        </p:spPr>
      </p:pic>
    </p:spTree>
    <p:extLst>
      <p:ext uri="{BB962C8B-B14F-4D97-AF65-F5344CB8AC3E}">
        <p14:creationId xmlns:p14="http://schemas.microsoft.com/office/powerpoint/2010/main" val="2741276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6B7103-2850-4331-B739-6128F14382DD}"/>
              </a:ext>
            </a:extLst>
          </p:cNvPr>
          <p:cNvSpPr>
            <a:spLocks noGrp="1"/>
          </p:cNvSpPr>
          <p:nvPr>
            <p:ph idx="1"/>
          </p:nvPr>
        </p:nvSpPr>
        <p:spPr>
          <a:xfrm>
            <a:off x="496389" y="653734"/>
            <a:ext cx="11268891" cy="4969830"/>
          </a:xfrm>
        </p:spPr>
        <p:txBody>
          <a:bodyPr/>
          <a:lstStyle/>
          <a:p>
            <a:r>
              <a:rPr lang="en-US" sz="1800" b="1" dirty="0">
                <a:solidFill>
                  <a:schemeClr val="tx1"/>
                </a:solidFill>
              </a:rPr>
              <a:t>COVID 1: </a:t>
            </a:r>
            <a:r>
              <a:rPr lang="en-US" sz="1800" dirty="0">
                <a:solidFill>
                  <a:schemeClr val="tx1"/>
                </a:solidFill>
              </a:rPr>
              <a:t>H.R. 6074, Coronavirus Preparedness and Response Supplemental Appropriations Act (3/6/20)</a:t>
            </a:r>
          </a:p>
          <a:p>
            <a:pPr marL="285750" indent="-285750">
              <a:buFont typeface="Arial" panose="020B0604020202020204" pitchFamily="34" charset="0"/>
              <a:buChar char="•"/>
            </a:pPr>
            <a:r>
              <a:rPr lang="en-US" sz="1800" dirty="0">
                <a:solidFill>
                  <a:schemeClr val="tx1"/>
                </a:solidFill>
              </a:rPr>
              <a:t>Small in scope and focus; targeted on bolstering capacity to respond to the COVID-19 health emergency.</a:t>
            </a:r>
            <a:endParaRPr lang="en-US" sz="800" dirty="0">
              <a:solidFill>
                <a:schemeClr val="tx1"/>
              </a:solidFill>
            </a:endParaRPr>
          </a:p>
          <a:p>
            <a:endParaRPr lang="en-US" sz="800" dirty="0">
              <a:solidFill>
                <a:schemeClr val="tx1"/>
              </a:solidFill>
            </a:endParaRPr>
          </a:p>
          <a:p>
            <a:r>
              <a:rPr lang="en-US" sz="1800" b="1" dirty="0">
                <a:solidFill>
                  <a:schemeClr val="tx1"/>
                </a:solidFill>
              </a:rPr>
              <a:t>COVID 2: </a:t>
            </a:r>
            <a:r>
              <a:rPr lang="en-US" sz="1800" dirty="0">
                <a:solidFill>
                  <a:srgbClr val="FF0000"/>
                </a:solidFill>
              </a:rPr>
              <a:t>H.R. 6201, Families First Coronavirus Response Act (FFCRA) (3/18/20)</a:t>
            </a:r>
          </a:p>
          <a:p>
            <a:pPr marL="285750" indent="-285750">
              <a:buFont typeface="Arial" panose="020B0604020202020204" pitchFamily="34" charset="0"/>
              <a:buChar char="•"/>
            </a:pPr>
            <a:r>
              <a:rPr lang="en-US" sz="1800" dirty="0">
                <a:solidFill>
                  <a:schemeClr val="tx1"/>
                </a:solidFill>
              </a:rPr>
              <a:t>Includes funding adjacent to education: critical flexibility for school nutrition programs and mandate for sick paid/family leave.</a:t>
            </a:r>
            <a:endParaRPr lang="en-US" sz="800" dirty="0">
              <a:solidFill>
                <a:schemeClr val="tx1"/>
              </a:solidFill>
            </a:endParaRPr>
          </a:p>
          <a:p>
            <a:endParaRPr lang="en-US" sz="800" dirty="0">
              <a:solidFill>
                <a:schemeClr val="tx1"/>
              </a:solidFill>
            </a:endParaRPr>
          </a:p>
          <a:p>
            <a:r>
              <a:rPr lang="en-US" sz="1800" b="1" dirty="0">
                <a:solidFill>
                  <a:schemeClr val="tx1"/>
                </a:solidFill>
              </a:rPr>
              <a:t>COVID 3: </a:t>
            </a:r>
            <a:r>
              <a:rPr lang="en-US" sz="1800" dirty="0">
                <a:solidFill>
                  <a:srgbClr val="FF0000"/>
                </a:solidFill>
              </a:rPr>
              <a:t>H.R. 748, Coronavirus Aid, Relief, and Economic Security Act (CARES) (3/27/20) </a:t>
            </a:r>
          </a:p>
          <a:p>
            <a:pPr marL="285750" indent="-285750">
              <a:buFont typeface="Arial" panose="020B0604020202020204" pitchFamily="34" charset="0"/>
              <a:buChar char="•"/>
            </a:pPr>
            <a:r>
              <a:rPr lang="en-US" sz="1800" dirty="0">
                <a:solidFill>
                  <a:schemeClr val="tx1"/>
                </a:solidFill>
              </a:rPr>
              <a:t>First bill to include dedicated funding for K–12 education ($13 billion).</a:t>
            </a:r>
            <a:endParaRPr lang="en-US" sz="800" dirty="0">
              <a:solidFill>
                <a:schemeClr val="tx1"/>
              </a:solidFill>
            </a:endParaRPr>
          </a:p>
          <a:p>
            <a:endParaRPr lang="en-US" sz="800" dirty="0">
              <a:solidFill>
                <a:schemeClr val="tx1"/>
              </a:solidFill>
            </a:endParaRPr>
          </a:p>
          <a:p>
            <a:r>
              <a:rPr lang="en-US" sz="1800" b="1" dirty="0">
                <a:solidFill>
                  <a:schemeClr val="tx1"/>
                </a:solidFill>
              </a:rPr>
              <a:t>COVID 4: </a:t>
            </a:r>
            <a:r>
              <a:rPr lang="en-US" sz="1800" dirty="0">
                <a:solidFill>
                  <a:schemeClr val="tx1"/>
                </a:solidFill>
              </a:rPr>
              <a:t>H.R. 266, Paycheck Protection Program and Health Care Enhancement Act (4/24/20)</a:t>
            </a:r>
          </a:p>
          <a:p>
            <a:pPr marL="285750" indent="-285750">
              <a:buFont typeface="Arial" panose="020B0604020202020204" pitchFamily="34" charset="0"/>
              <a:buChar char="•"/>
            </a:pPr>
            <a:r>
              <a:rPr lang="en-US" sz="1800" dirty="0">
                <a:solidFill>
                  <a:schemeClr val="tx1"/>
                </a:solidFill>
              </a:rPr>
              <a:t>Series of technical changes, along with money for testing, hospitals and PPP. </a:t>
            </a:r>
            <a:endParaRPr lang="en-US" sz="800" dirty="0">
              <a:solidFill>
                <a:schemeClr val="tx1"/>
              </a:solidFill>
            </a:endParaRPr>
          </a:p>
          <a:p>
            <a:endParaRPr lang="en-US" sz="800" dirty="0">
              <a:solidFill>
                <a:schemeClr val="tx1"/>
              </a:solidFill>
            </a:endParaRPr>
          </a:p>
          <a:p>
            <a:r>
              <a:rPr lang="en-US" sz="1800" b="1" dirty="0">
                <a:solidFill>
                  <a:schemeClr val="tx1"/>
                </a:solidFill>
                <a:highlight>
                  <a:srgbClr val="FFFF00"/>
                </a:highlight>
              </a:rPr>
              <a:t>COVID 5:</a:t>
            </a:r>
            <a:r>
              <a:rPr lang="en-US" sz="1800" b="1" dirty="0">
                <a:solidFill>
                  <a:schemeClr val="tx1"/>
                </a:solidFill>
              </a:rPr>
              <a:t> </a:t>
            </a:r>
            <a:r>
              <a:rPr lang="en-US" sz="1800" dirty="0">
                <a:solidFill>
                  <a:srgbClr val="FF0000"/>
                </a:solidFill>
              </a:rPr>
              <a:t>H.R. 133 Consolidated Appropriations Act / Coronavirus Response and Relief Supplemental Appropriations Act (CAA/CRRSAA) (12/27/20) </a:t>
            </a:r>
          </a:p>
          <a:p>
            <a:pPr marL="285750" indent="-285750">
              <a:buFont typeface="Arial" panose="020B0604020202020204" pitchFamily="34" charset="0"/>
              <a:buChar char="•"/>
            </a:pPr>
            <a:r>
              <a:rPr lang="en-US" sz="1800" dirty="0">
                <a:solidFill>
                  <a:schemeClr val="tx1"/>
                </a:solidFill>
              </a:rPr>
              <a:t>Massive FY21 spending and COVID-relief package that was months in the making. A.K.A. “CARES 2.0.” </a:t>
            </a:r>
            <a:br>
              <a:rPr lang="en-US" sz="800" dirty="0">
                <a:solidFill>
                  <a:schemeClr val="tx1"/>
                </a:solidFill>
              </a:rPr>
            </a:br>
            <a:endParaRPr lang="en-US" sz="800" dirty="0">
              <a:solidFill>
                <a:schemeClr val="tx1"/>
              </a:solidFill>
            </a:endParaRPr>
          </a:p>
          <a:p>
            <a:r>
              <a:rPr lang="en-US" sz="1800" b="1" dirty="0">
                <a:solidFill>
                  <a:schemeClr val="tx1"/>
                </a:solidFill>
                <a:highlight>
                  <a:srgbClr val="FFFF00"/>
                </a:highlight>
              </a:rPr>
              <a:t>COVID 6:</a:t>
            </a:r>
            <a:r>
              <a:rPr lang="en-US" sz="1800" b="1" dirty="0">
                <a:solidFill>
                  <a:schemeClr val="tx1"/>
                </a:solidFill>
              </a:rPr>
              <a:t> </a:t>
            </a:r>
            <a:r>
              <a:rPr lang="en-US" sz="1800" dirty="0">
                <a:solidFill>
                  <a:srgbClr val="FF0000"/>
                </a:solidFill>
              </a:rPr>
              <a:t>H.R. 1319 The American Rescue Plan Act of 2021 (ARP) (3/11/21) </a:t>
            </a:r>
            <a:r>
              <a:rPr lang="en-US" sz="1800" u="sng" dirty="0">
                <a:solidFill>
                  <a:srgbClr val="FF0000"/>
                </a:solidFill>
              </a:rPr>
              <a:t> </a:t>
            </a:r>
          </a:p>
          <a:p>
            <a:pPr marL="285750" indent="-285750">
              <a:buFont typeface="Arial" panose="020B0604020202020204" pitchFamily="34" charset="0"/>
              <a:buChar char="•"/>
            </a:pPr>
            <a:r>
              <a:rPr lang="en-US" sz="1800" dirty="0">
                <a:solidFill>
                  <a:schemeClr val="tx1"/>
                </a:solidFill>
              </a:rPr>
              <a:t>Third round of dedicated funding for K–12 education. </a:t>
            </a:r>
          </a:p>
        </p:txBody>
      </p:sp>
      <p:sp>
        <p:nvSpPr>
          <p:cNvPr id="3" name="Title 2">
            <a:extLst>
              <a:ext uri="{FF2B5EF4-FFF2-40B4-BE49-F238E27FC236}">
                <a16:creationId xmlns:a16="http://schemas.microsoft.com/office/drawing/2014/main" id="{31C2160E-F206-4BFB-8292-39606A7C47BB}"/>
              </a:ext>
            </a:extLst>
          </p:cNvPr>
          <p:cNvSpPr>
            <a:spLocks noGrp="1"/>
          </p:cNvSpPr>
          <p:nvPr>
            <p:ph type="title"/>
          </p:nvPr>
        </p:nvSpPr>
        <p:spPr>
          <a:xfrm>
            <a:off x="609600" y="57926"/>
            <a:ext cx="10972800" cy="881299"/>
          </a:xfrm>
        </p:spPr>
        <p:txBody>
          <a:bodyPr/>
          <a:lstStyle/>
          <a:p>
            <a:r>
              <a:rPr lang="en-US" sz="3600" dirty="0"/>
              <a:t>COVID Legislation Recap</a:t>
            </a:r>
          </a:p>
        </p:txBody>
      </p:sp>
      <p:pic>
        <p:nvPicPr>
          <p:cNvPr id="4" name="Picture 3">
            <a:extLst>
              <a:ext uri="{FF2B5EF4-FFF2-40B4-BE49-F238E27FC236}">
                <a16:creationId xmlns:a16="http://schemas.microsoft.com/office/drawing/2014/main" id="{ACA4243A-5345-4396-95B4-1B322669DC3C}"/>
              </a:ext>
            </a:extLst>
          </p:cNvPr>
          <p:cNvPicPr>
            <a:picLocks noChangeAspect="1"/>
          </p:cNvPicPr>
          <p:nvPr/>
        </p:nvPicPr>
        <p:blipFill>
          <a:blip r:embed="rId2"/>
          <a:stretch>
            <a:fillRect/>
          </a:stretch>
        </p:blipFill>
        <p:spPr>
          <a:xfrm>
            <a:off x="2212213" y="6256763"/>
            <a:ext cx="1550125" cy="422976"/>
          </a:xfrm>
          <a:prstGeom prst="rect">
            <a:avLst/>
          </a:prstGeom>
        </p:spPr>
      </p:pic>
    </p:spTree>
    <p:extLst>
      <p:ext uri="{BB962C8B-B14F-4D97-AF65-F5344CB8AC3E}">
        <p14:creationId xmlns:p14="http://schemas.microsoft.com/office/powerpoint/2010/main" val="986040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6B7103-2850-4331-B739-6128F14382DD}"/>
              </a:ext>
            </a:extLst>
          </p:cNvPr>
          <p:cNvSpPr>
            <a:spLocks noGrp="1"/>
          </p:cNvSpPr>
          <p:nvPr>
            <p:ph idx="1"/>
          </p:nvPr>
        </p:nvSpPr>
        <p:spPr>
          <a:xfrm>
            <a:off x="531223" y="627607"/>
            <a:ext cx="11319171" cy="4908867"/>
          </a:xfrm>
        </p:spPr>
        <p:txBody>
          <a:bodyPr/>
          <a:lstStyle/>
          <a:p>
            <a:r>
              <a:rPr lang="en-US" sz="1700" b="1" dirty="0">
                <a:solidFill>
                  <a:schemeClr val="tx1"/>
                </a:solidFill>
              </a:rPr>
              <a:t>COVID 5</a:t>
            </a:r>
            <a:endParaRPr lang="en-US" sz="500" b="1" dirty="0">
              <a:solidFill>
                <a:schemeClr val="tx1"/>
              </a:solidFill>
            </a:endParaRPr>
          </a:p>
          <a:p>
            <a:endParaRPr lang="en-US" sz="100" b="1" dirty="0">
              <a:solidFill>
                <a:schemeClr val="tx1"/>
              </a:solidFill>
            </a:endParaRPr>
          </a:p>
          <a:p>
            <a:pPr marL="171450" indent="-171450">
              <a:buFont typeface="Arial" panose="020B0604020202020204" pitchFamily="34" charset="0"/>
              <a:buChar char="•"/>
            </a:pPr>
            <a:r>
              <a:rPr lang="en-US" sz="1600" b="1" dirty="0">
                <a:solidFill>
                  <a:schemeClr val="tx1"/>
                </a:solidFill>
              </a:rPr>
              <a:t>Education Stabilization Fund (ESF) - $82 billion</a:t>
            </a:r>
          </a:p>
          <a:p>
            <a:pPr marL="573606" lvl="1" indent="-171450">
              <a:buFont typeface="Arial" panose="020B0604020202020204" pitchFamily="34" charset="0"/>
              <a:buChar char="•"/>
            </a:pPr>
            <a:r>
              <a:rPr lang="en-US" sz="1500" b="1" dirty="0">
                <a:solidFill>
                  <a:schemeClr val="tx1"/>
                </a:solidFill>
              </a:rPr>
              <a:t>GEER Fund (Governors’ Fund) - $4.1 billion</a:t>
            </a:r>
          </a:p>
          <a:p>
            <a:pPr marL="965181" lvl="2" indent="-171450">
              <a:buFont typeface="Arial" panose="020B0604020202020204" pitchFamily="34" charset="0"/>
              <a:buChar char="•"/>
            </a:pPr>
            <a:r>
              <a:rPr lang="en-US" sz="1400" dirty="0">
                <a:solidFill>
                  <a:schemeClr val="tx1"/>
                </a:solidFill>
              </a:rPr>
              <a:t>$2.75 billion set aside for private schools w/ major limitations for use.</a:t>
            </a:r>
            <a:br>
              <a:rPr lang="en-US" sz="700" dirty="0">
                <a:solidFill>
                  <a:schemeClr val="tx1"/>
                </a:solidFill>
              </a:rPr>
            </a:br>
            <a:endParaRPr lang="en-US" sz="700" dirty="0">
              <a:solidFill>
                <a:schemeClr val="tx1"/>
              </a:solidFill>
            </a:endParaRPr>
          </a:p>
          <a:p>
            <a:pPr marL="573606" lvl="1" indent="-171450">
              <a:buFont typeface="Arial" panose="020B0604020202020204" pitchFamily="34" charset="0"/>
              <a:buChar char="•"/>
            </a:pPr>
            <a:r>
              <a:rPr lang="en-US" sz="1500" b="1" dirty="0">
                <a:solidFill>
                  <a:schemeClr val="tx1"/>
                </a:solidFill>
                <a:highlight>
                  <a:srgbClr val="FFFF00"/>
                </a:highlight>
              </a:rPr>
              <a:t>ESSER Fund (K</a:t>
            </a:r>
            <a:r>
              <a:rPr lang="en-US" sz="1600" dirty="0">
                <a:solidFill>
                  <a:schemeClr val="tx1"/>
                </a:solidFill>
              </a:rPr>
              <a:t>–</a:t>
            </a:r>
            <a:r>
              <a:rPr lang="en-US" sz="1500" b="1" dirty="0">
                <a:solidFill>
                  <a:schemeClr val="tx1"/>
                </a:solidFill>
                <a:highlight>
                  <a:srgbClr val="FFFF00"/>
                </a:highlight>
              </a:rPr>
              <a:t>12 Edu.) - $54.3 billion</a:t>
            </a:r>
          </a:p>
          <a:p>
            <a:pPr marL="965181" lvl="2" indent="-171450">
              <a:buFont typeface="Arial" panose="020B0604020202020204" pitchFamily="34" charset="0"/>
              <a:buChar char="•"/>
            </a:pPr>
            <a:r>
              <a:rPr lang="en-US" sz="1400" dirty="0">
                <a:solidFill>
                  <a:schemeClr val="tx1"/>
                </a:solidFill>
              </a:rPr>
              <a:t>Approx. 4 times more than CARES ESSER $$$.</a:t>
            </a:r>
          </a:p>
          <a:p>
            <a:pPr marL="965181" lvl="2" indent="-171450">
              <a:buFont typeface="Arial" panose="020B0604020202020204" pitchFamily="34" charset="0"/>
              <a:buChar char="•"/>
            </a:pPr>
            <a:r>
              <a:rPr lang="en-US" sz="1400" dirty="0">
                <a:solidFill>
                  <a:schemeClr val="tx1"/>
                </a:solidFill>
              </a:rPr>
              <a:t>90% funds distributed to LEAs via Title I Part A (but these are </a:t>
            </a:r>
            <a:r>
              <a:rPr lang="en-US" sz="1400" b="1" dirty="0">
                <a:solidFill>
                  <a:srgbClr val="FF0000"/>
                </a:solidFill>
              </a:rPr>
              <a:t>NOT</a:t>
            </a:r>
            <a:r>
              <a:rPr lang="en-US" sz="1400" dirty="0">
                <a:solidFill>
                  <a:schemeClr val="tx1"/>
                </a:solidFill>
              </a:rPr>
              <a:t> Title I funds). No private school funding via equitable services.</a:t>
            </a:r>
          </a:p>
          <a:p>
            <a:pPr marL="965181" lvl="2" indent="-171450">
              <a:buFont typeface="Arial" panose="020B0604020202020204" pitchFamily="34" charset="0"/>
              <a:buChar char="•"/>
            </a:pPr>
            <a:r>
              <a:rPr lang="en-US" sz="1400" dirty="0">
                <a:solidFill>
                  <a:srgbClr val="FF0000"/>
                </a:solidFill>
              </a:rPr>
              <a:t>Flexible funding! Allowable uses include:</a:t>
            </a:r>
          </a:p>
          <a:p>
            <a:pPr marL="1333471" lvl="3" indent="-171450">
              <a:buFont typeface="Arial" panose="020B0604020202020204" pitchFamily="34" charset="0"/>
              <a:buChar char="•"/>
            </a:pPr>
            <a:r>
              <a:rPr lang="en-US" sz="1400" dirty="0">
                <a:solidFill>
                  <a:schemeClr val="tx1"/>
                </a:solidFill>
              </a:rPr>
              <a:t>Any activity under ESSA, Perkins CTE, IDEA, Adult Education and Family Literacy Act, or subtitle B of Title VII of McKinney Vento</a:t>
            </a:r>
          </a:p>
          <a:p>
            <a:pPr marL="1333471" lvl="3" indent="-171450">
              <a:buFont typeface="Arial" panose="020B0604020202020204" pitchFamily="34" charset="0"/>
              <a:buChar char="•"/>
            </a:pPr>
            <a:r>
              <a:rPr lang="en-US" sz="1400" dirty="0">
                <a:solidFill>
                  <a:schemeClr val="tx1"/>
                </a:solidFill>
              </a:rPr>
              <a:t>Coordinating/responding to COVID health emergency</a:t>
            </a:r>
          </a:p>
          <a:p>
            <a:pPr marL="1333471" lvl="3" indent="-171450">
              <a:buFont typeface="Arial" panose="020B0604020202020204" pitchFamily="34" charset="0"/>
              <a:buChar char="•"/>
            </a:pPr>
            <a:r>
              <a:rPr lang="en-US" sz="1400" dirty="0">
                <a:solidFill>
                  <a:schemeClr val="tx1"/>
                </a:solidFill>
              </a:rPr>
              <a:t>Activities to support special student populations</a:t>
            </a:r>
          </a:p>
          <a:p>
            <a:pPr marL="1333471" lvl="3" indent="-171450">
              <a:buFont typeface="Arial" panose="020B0604020202020204" pitchFamily="34" charset="0"/>
              <a:buChar char="•"/>
            </a:pPr>
            <a:r>
              <a:rPr lang="en-US" sz="1400" dirty="0">
                <a:solidFill>
                  <a:schemeClr val="tx1"/>
                </a:solidFill>
              </a:rPr>
              <a:t>Training on sanitization and procuring cleaning supplies</a:t>
            </a:r>
          </a:p>
          <a:p>
            <a:pPr marL="1333471" lvl="3" indent="-171450">
              <a:buFont typeface="Arial" panose="020B0604020202020204" pitchFamily="34" charset="0"/>
              <a:buChar char="•"/>
            </a:pPr>
            <a:r>
              <a:rPr lang="en-US" sz="1400" dirty="0">
                <a:solidFill>
                  <a:schemeClr val="tx1"/>
                </a:solidFill>
              </a:rPr>
              <a:t>Providing meals or technology to students</a:t>
            </a:r>
          </a:p>
          <a:p>
            <a:pPr marL="1333471" lvl="3" indent="-171450">
              <a:buFont typeface="Arial" panose="020B0604020202020204" pitchFamily="34" charset="0"/>
              <a:buChar char="•"/>
            </a:pPr>
            <a:r>
              <a:rPr lang="en-US" sz="1400" dirty="0">
                <a:solidFill>
                  <a:schemeClr val="tx1"/>
                </a:solidFill>
              </a:rPr>
              <a:t>Providing mental health services, summer learning and supplemental learning, addressing learning recovery, and administering assessments</a:t>
            </a:r>
          </a:p>
          <a:p>
            <a:pPr marL="1333471" lvl="3" indent="-171450">
              <a:buFont typeface="Arial" panose="020B0604020202020204" pitchFamily="34" charset="0"/>
              <a:buChar char="•"/>
            </a:pPr>
            <a:r>
              <a:rPr lang="en-US" sz="1400" dirty="0">
                <a:solidFill>
                  <a:schemeClr val="tx1"/>
                </a:solidFill>
              </a:rPr>
              <a:t>School facility repairs and improvements (including machines or technology that deal with air quality)</a:t>
            </a:r>
          </a:p>
          <a:p>
            <a:pPr marL="1333471" lvl="3" indent="-171450">
              <a:buFont typeface="Arial" panose="020B0604020202020204" pitchFamily="34" charset="0"/>
              <a:buChar char="•"/>
            </a:pPr>
            <a:r>
              <a:rPr lang="en-US" sz="1400" dirty="0">
                <a:solidFill>
                  <a:schemeClr val="tx1"/>
                </a:solidFill>
              </a:rPr>
              <a:t>Other general operations as needed (can include COVID testing).</a:t>
            </a:r>
            <a:br>
              <a:rPr lang="en-US" sz="700" dirty="0">
                <a:solidFill>
                  <a:schemeClr val="tx1"/>
                </a:solidFill>
              </a:rPr>
            </a:br>
            <a:endParaRPr lang="en-US" sz="700" dirty="0">
              <a:solidFill>
                <a:schemeClr val="tx1"/>
              </a:solidFill>
            </a:endParaRPr>
          </a:p>
          <a:p>
            <a:pPr marL="573606" lvl="1" indent="-171450">
              <a:buFont typeface="Arial" panose="020B0604020202020204" pitchFamily="34" charset="0"/>
              <a:buChar char="•"/>
            </a:pPr>
            <a:r>
              <a:rPr lang="en-US" sz="1500" b="1" dirty="0">
                <a:solidFill>
                  <a:schemeClr val="tx1"/>
                </a:solidFill>
              </a:rPr>
              <a:t>HEER Fund (Higher Edu.) - $22.7 billion</a:t>
            </a:r>
          </a:p>
        </p:txBody>
      </p:sp>
      <p:sp>
        <p:nvSpPr>
          <p:cNvPr id="3" name="Title 2">
            <a:extLst>
              <a:ext uri="{FF2B5EF4-FFF2-40B4-BE49-F238E27FC236}">
                <a16:creationId xmlns:a16="http://schemas.microsoft.com/office/drawing/2014/main" id="{31C2160E-F206-4BFB-8292-39606A7C47BB}"/>
              </a:ext>
            </a:extLst>
          </p:cNvPr>
          <p:cNvSpPr>
            <a:spLocks noGrp="1"/>
          </p:cNvSpPr>
          <p:nvPr>
            <p:ph type="title"/>
          </p:nvPr>
        </p:nvSpPr>
        <p:spPr>
          <a:xfrm>
            <a:off x="609600" y="0"/>
            <a:ext cx="10972800" cy="591671"/>
          </a:xfrm>
        </p:spPr>
        <p:txBody>
          <a:bodyPr/>
          <a:lstStyle/>
          <a:p>
            <a:r>
              <a:rPr lang="en-US" sz="3800" dirty="0"/>
              <a:t>FY21 / COVID 5 (COVID Relief)</a:t>
            </a:r>
          </a:p>
        </p:txBody>
      </p:sp>
      <p:pic>
        <p:nvPicPr>
          <p:cNvPr id="4" name="Picture 3">
            <a:extLst>
              <a:ext uri="{FF2B5EF4-FFF2-40B4-BE49-F238E27FC236}">
                <a16:creationId xmlns:a16="http://schemas.microsoft.com/office/drawing/2014/main" id="{D180BDAC-D649-4783-97EC-564376538ADB}"/>
              </a:ext>
            </a:extLst>
          </p:cNvPr>
          <p:cNvPicPr>
            <a:picLocks noChangeAspect="1"/>
          </p:cNvPicPr>
          <p:nvPr/>
        </p:nvPicPr>
        <p:blipFill>
          <a:blip r:embed="rId2"/>
          <a:stretch>
            <a:fillRect/>
          </a:stretch>
        </p:blipFill>
        <p:spPr>
          <a:xfrm>
            <a:off x="2212213" y="6256763"/>
            <a:ext cx="1550125" cy="422976"/>
          </a:xfrm>
          <a:prstGeom prst="rect">
            <a:avLst/>
          </a:prstGeom>
        </p:spPr>
      </p:pic>
    </p:spTree>
    <p:extLst>
      <p:ext uri="{BB962C8B-B14F-4D97-AF65-F5344CB8AC3E}">
        <p14:creationId xmlns:p14="http://schemas.microsoft.com/office/powerpoint/2010/main" val="560917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6B7103-2850-4331-B739-6128F14382DD}"/>
              </a:ext>
            </a:extLst>
          </p:cNvPr>
          <p:cNvSpPr>
            <a:spLocks noGrp="1"/>
          </p:cNvSpPr>
          <p:nvPr>
            <p:ph idx="1"/>
          </p:nvPr>
        </p:nvSpPr>
        <p:spPr>
          <a:xfrm>
            <a:off x="454880" y="529145"/>
            <a:ext cx="11491626" cy="4993403"/>
          </a:xfrm>
        </p:spPr>
        <p:txBody>
          <a:bodyPr/>
          <a:lstStyle/>
          <a:p>
            <a:r>
              <a:rPr lang="en-US" sz="1700" b="1" dirty="0">
                <a:solidFill>
                  <a:schemeClr val="tx1"/>
                </a:solidFill>
              </a:rPr>
              <a:t>FY21 Appropriations – Labor-Health and Human Services-Education (L-HHS-ED) Appropriations Bill</a:t>
            </a:r>
            <a:endParaRPr lang="en-US" sz="500" b="1" dirty="0">
              <a:solidFill>
                <a:schemeClr val="tx1"/>
              </a:solidFill>
            </a:endParaRPr>
          </a:p>
          <a:p>
            <a:endParaRPr lang="en-US" sz="100" b="1" dirty="0">
              <a:solidFill>
                <a:schemeClr val="tx1"/>
              </a:solidFill>
            </a:endParaRPr>
          </a:p>
          <a:p>
            <a:pPr marL="171450" indent="-171450">
              <a:buFont typeface="Arial" panose="020B0604020202020204" pitchFamily="34" charset="0"/>
              <a:buChar char="•"/>
            </a:pPr>
            <a:r>
              <a:rPr lang="en-US" sz="1600" b="1" dirty="0">
                <a:solidFill>
                  <a:schemeClr val="tx1"/>
                </a:solidFill>
              </a:rPr>
              <a:t>FY21 runs from October 1, 2020 through September 30, 2021. </a:t>
            </a:r>
          </a:p>
          <a:p>
            <a:pPr marL="573606" lvl="1" indent="-171450">
              <a:buFont typeface="Arial" panose="020B0604020202020204" pitchFamily="34" charset="0"/>
              <a:buChar char="•"/>
            </a:pPr>
            <a:r>
              <a:rPr lang="en-US" sz="1500" b="1" dirty="0">
                <a:solidFill>
                  <a:srgbClr val="FF0000"/>
                </a:solidFill>
              </a:rPr>
              <a:t>These dollars are available to districts during the 2021–2022 school year.</a:t>
            </a:r>
            <a:br>
              <a:rPr lang="en-US" sz="400" b="1" dirty="0">
                <a:solidFill>
                  <a:schemeClr val="tx1"/>
                </a:solidFill>
              </a:rPr>
            </a:br>
            <a:endParaRPr lang="en-US" sz="400" b="1" dirty="0">
              <a:solidFill>
                <a:schemeClr val="tx1"/>
              </a:solidFill>
            </a:endParaRPr>
          </a:p>
          <a:p>
            <a:pPr marL="171450" indent="-171450">
              <a:buFont typeface="Arial" panose="020B0604020202020204" pitchFamily="34" charset="0"/>
              <a:buChar char="•"/>
            </a:pPr>
            <a:r>
              <a:rPr lang="en-US" sz="1600" b="1" dirty="0">
                <a:solidFill>
                  <a:schemeClr val="tx1"/>
                </a:solidFill>
              </a:rPr>
              <a:t>Most education programs received </a:t>
            </a:r>
            <a:r>
              <a:rPr lang="en-US" sz="1600" b="1" dirty="0">
                <a:solidFill>
                  <a:srgbClr val="00B050"/>
                </a:solidFill>
              </a:rPr>
              <a:t>small increases </a:t>
            </a:r>
            <a:r>
              <a:rPr lang="en-US" sz="1600" b="1" dirty="0">
                <a:solidFill>
                  <a:schemeClr val="tx1"/>
                </a:solidFill>
              </a:rPr>
              <a:t>or </a:t>
            </a:r>
            <a:r>
              <a:rPr lang="en-US" sz="1600" b="1" dirty="0">
                <a:solidFill>
                  <a:srgbClr val="FF0000"/>
                </a:solidFill>
              </a:rPr>
              <a:t>flat funding </a:t>
            </a:r>
            <a:r>
              <a:rPr lang="en-US" sz="1600" b="1" dirty="0">
                <a:solidFill>
                  <a:schemeClr val="tx1"/>
                </a:solidFill>
              </a:rPr>
              <a:t>due to federal budget caps. </a:t>
            </a:r>
          </a:p>
          <a:p>
            <a:pPr marL="573606" lvl="1" indent="-171450">
              <a:buFont typeface="Arial" panose="020B0604020202020204" pitchFamily="34" charset="0"/>
              <a:buChar char="•"/>
            </a:pPr>
            <a:r>
              <a:rPr lang="en-US" sz="1500" b="1" dirty="0">
                <a:solidFill>
                  <a:schemeClr val="tx1"/>
                </a:solidFill>
              </a:rPr>
              <a:t>Total ED Discretionary (excludes Pell Grants) = $73.04 billion (+1.1%)</a:t>
            </a:r>
          </a:p>
          <a:p>
            <a:pPr marL="965181" lvl="2" indent="-171450">
              <a:buFont typeface="Arial" panose="020B0604020202020204" pitchFamily="34" charset="0"/>
              <a:buChar char="•"/>
            </a:pPr>
            <a:r>
              <a:rPr lang="en-US" sz="1400" dirty="0">
                <a:solidFill>
                  <a:schemeClr val="tx1"/>
                </a:solidFill>
                <a:highlight>
                  <a:srgbClr val="FFFF00"/>
                </a:highlight>
              </a:rPr>
              <a:t>ESSA Title I = $16.54 billion (+1.4%)</a:t>
            </a:r>
          </a:p>
          <a:p>
            <a:pPr marL="965181" lvl="2" indent="-171450">
              <a:buFont typeface="Arial" panose="020B0604020202020204" pitchFamily="34" charset="0"/>
              <a:buChar char="•"/>
            </a:pPr>
            <a:r>
              <a:rPr lang="en-US" sz="1400" dirty="0">
                <a:solidFill>
                  <a:schemeClr val="tx1"/>
                </a:solidFill>
              </a:rPr>
              <a:t>ESSA Title II Supporting Effective Instruction State Grants = $2.14 billion (+0.5%)</a:t>
            </a:r>
          </a:p>
          <a:p>
            <a:pPr marL="965181" lvl="2" indent="-171450">
              <a:buFont typeface="Arial" panose="020B0604020202020204" pitchFamily="34" charset="0"/>
              <a:buChar char="•"/>
            </a:pPr>
            <a:r>
              <a:rPr lang="en-US" sz="1400" dirty="0">
                <a:solidFill>
                  <a:schemeClr val="tx1"/>
                </a:solidFill>
              </a:rPr>
              <a:t>ESSA Title IV-A Student Support and Academic Enrichment Grants = $1.2 billion (+0.8%)</a:t>
            </a:r>
          </a:p>
          <a:p>
            <a:pPr marL="965181" lvl="2" indent="-171450">
              <a:buFont typeface="Arial" panose="020B0604020202020204" pitchFamily="34" charset="0"/>
              <a:buChar char="•"/>
            </a:pPr>
            <a:r>
              <a:rPr lang="en-US" sz="1400" dirty="0">
                <a:solidFill>
                  <a:schemeClr val="tx1"/>
                </a:solidFill>
              </a:rPr>
              <a:t>Education for Homeless Children &amp; Youth = $107 million </a:t>
            </a:r>
            <a:r>
              <a:rPr lang="en-US" sz="1400" b="1" dirty="0">
                <a:solidFill>
                  <a:schemeClr val="tx1"/>
                </a:solidFill>
              </a:rPr>
              <a:t>(+4.9%)</a:t>
            </a:r>
          </a:p>
          <a:p>
            <a:pPr marL="965181" lvl="2" indent="-171450">
              <a:buFont typeface="Arial" panose="020B0604020202020204" pitchFamily="34" charset="0"/>
              <a:buChar char="•"/>
            </a:pPr>
            <a:r>
              <a:rPr lang="en-US" sz="1400" dirty="0">
                <a:solidFill>
                  <a:schemeClr val="tx1"/>
                </a:solidFill>
              </a:rPr>
              <a:t>Native Hawaiian Education = $37 million (+1.4%)</a:t>
            </a:r>
          </a:p>
          <a:p>
            <a:pPr marL="965181" lvl="2" indent="-171450">
              <a:buFont typeface="Arial" panose="020B0604020202020204" pitchFamily="34" charset="0"/>
              <a:buChar char="•"/>
            </a:pPr>
            <a:r>
              <a:rPr lang="en-US" sz="1400" dirty="0">
                <a:solidFill>
                  <a:schemeClr val="tx1"/>
                </a:solidFill>
              </a:rPr>
              <a:t>Alaska Native Education = $36 million (+1.4%)</a:t>
            </a:r>
          </a:p>
          <a:p>
            <a:pPr marL="965181" lvl="2" indent="-171450">
              <a:buFont typeface="Arial" panose="020B0604020202020204" pitchFamily="34" charset="0"/>
              <a:buChar char="•"/>
            </a:pPr>
            <a:r>
              <a:rPr lang="en-US" sz="1400" dirty="0">
                <a:solidFill>
                  <a:schemeClr val="tx1"/>
                </a:solidFill>
              </a:rPr>
              <a:t>English Language Acquisition Grants = $797 million (+1.3%)</a:t>
            </a:r>
          </a:p>
          <a:p>
            <a:pPr marL="965181" lvl="2" indent="-171450">
              <a:buFont typeface="Arial" panose="020B0604020202020204" pitchFamily="34" charset="0"/>
              <a:buChar char="•"/>
            </a:pPr>
            <a:r>
              <a:rPr lang="en-US" sz="1400" dirty="0">
                <a:solidFill>
                  <a:schemeClr val="tx1"/>
                </a:solidFill>
                <a:highlight>
                  <a:srgbClr val="FFFF00"/>
                </a:highlight>
              </a:rPr>
              <a:t>IDEA/Special Education = $14.1 billion (+1.3%)</a:t>
            </a:r>
          </a:p>
          <a:p>
            <a:pPr marL="965181" lvl="2" indent="-171450">
              <a:buFont typeface="Arial" panose="020B0604020202020204" pitchFamily="34" charset="0"/>
              <a:buChar char="•"/>
            </a:pPr>
            <a:r>
              <a:rPr lang="en-US" sz="1400" dirty="0">
                <a:solidFill>
                  <a:schemeClr val="tx1"/>
                </a:solidFill>
              </a:rPr>
              <a:t>Impact Aid = $1.5 billion (+1%)</a:t>
            </a:r>
          </a:p>
          <a:p>
            <a:pPr marL="965181" lvl="2" indent="-171450">
              <a:buFont typeface="Arial" panose="020B0604020202020204" pitchFamily="34" charset="0"/>
              <a:buChar char="•"/>
            </a:pPr>
            <a:r>
              <a:rPr lang="en-US" sz="1400" dirty="0">
                <a:solidFill>
                  <a:schemeClr val="tx1"/>
                </a:solidFill>
              </a:rPr>
              <a:t>Career and Technical Education State Grants (Perkins/CTE) = $1.34 billion </a:t>
            </a:r>
            <a:r>
              <a:rPr lang="en-US" sz="1400" b="1" dirty="0">
                <a:solidFill>
                  <a:schemeClr val="tx1"/>
                </a:solidFill>
              </a:rPr>
              <a:t>(+4.1%) </a:t>
            </a:r>
            <a:br>
              <a:rPr lang="en-US" sz="400" dirty="0">
                <a:solidFill>
                  <a:schemeClr val="tx1"/>
                </a:solidFill>
              </a:rPr>
            </a:br>
            <a:endParaRPr lang="en-US" sz="400" dirty="0">
              <a:solidFill>
                <a:schemeClr val="tx1"/>
              </a:solidFill>
            </a:endParaRPr>
          </a:p>
          <a:p>
            <a:pPr marL="171450" indent="-171450">
              <a:buFont typeface="Arial" panose="020B0604020202020204" pitchFamily="34" charset="0"/>
              <a:buChar char="•"/>
            </a:pPr>
            <a:r>
              <a:rPr lang="en-US" sz="1600" b="1" dirty="0">
                <a:solidFill>
                  <a:schemeClr val="tx1"/>
                </a:solidFill>
              </a:rPr>
              <a:t>Other programs (outside of ED)</a:t>
            </a:r>
          </a:p>
          <a:p>
            <a:pPr marL="573606" lvl="1" indent="-171450">
              <a:buFont typeface="Arial" panose="020B0604020202020204" pitchFamily="34" charset="0"/>
              <a:buChar char="•"/>
            </a:pPr>
            <a:r>
              <a:rPr lang="en-US" sz="1500" dirty="0">
                <a:solidFill>
                  <a:schemeClr val="tx1"/>
                </a:solidFill>
              </a:rPr>
              <a:t>Head Start &amp; Early Head Start = $10.75 billion (+1.3%)</a:t>
            </a:r>
          </a:p>
          <a:p>
            <a:pPr marL="573606" lvl="1" indent="-171450">
              <a:buFont typeface="Arial" panose="020B0604020202020204" pitchFamily="34" charset="0"/>
              <a:buChar char="•"/>
            </a:pPr>
            <a:r>
              <a:rPr lang="en-US" sz="1500" dirty="0">
                <a:solidFill>
                  <a:schemeClr val="tx1"/>
                </a:solidFill>
              </a:rPr>
              <a:t>Child Care Development Block Grant = $5.91 billion (+1.5%)</a:t>
            </a:r>
          </a:p>
          <a:p>
            <a:pPr marL="573606" lvl="1" indent="-171450">
              <a:buFont typeface="Arial" panose="020B0604020202020204" pitchFamily="34" charset="0"/>
              <a:buChar char="•"/>
            </a:pPr>
            <a:r>
              <a:rPr lang="en-US" sz="1500" dirty="0">
                <a:solidFill>
                  <a:schemeClr val="tx1"/>
                </a:solidFill>
              </a:rPr>
              <a:t>Preschool Development Grants = $275 million (Flat-funded at FY20 level)</a:t>
            </a:r>
            <a:endParaRPr lang="en-US" sz="800" dirty="0">
              <a:solidFill>
                <a:schemeClr val="tx1"/>
              </a:solidFill>
            </a:endParaRPr>
          </a:p>
        </p:txBody>
      </p:sp>
      <p:sp>
        <p:nvSpPr>
          <p:cNvPr id="3" name="Title 2">
            <a:extLst>
              <a:ext uri="{FF2B5EF4-FFF2-40B4-BE49-F238E27FC236}">
                <a16:creationId xmlns:a16="http://schemas.microsoft.com/office/drawing/2014/main" id="{31C2160E-F206-4BFB-8292-39606A7C47BB}"/>
              </a:ext>
            </a:extLst>
          </p:cNvPr>
          <p:cNvSpPr>
            <a:spLocks noGrp="1"/>
          </p:cNvSpPr>
          <p:nvPr>
            <p:ph type="title"/>
          </p:nvPr>
        </p:nvSpPr>
        <p:spPr>
          <a:xfrm>
            <a:off x="609600" y="0"/>
            <a:ext cx="10972800" cy="591671"/>
          </a:xfrm>
        </p:spPr>
        <p:txBody>
          <a:bodyPr/>
          <a:lstStyle/>
          <a:p>
            <a:r>
              <a:rPr lang="en-US" sz="3400" dirty="0"/>
              <a:t>FY21 / COVID 5 (Appropriations)</a:t>
            </a:r>
          </a:p>
        </p:txBody>
      </p:sp>
      <p:pic>
        <p:nvPicPr>
          <p:cNvPr id="4" name="Picture 3">
            <a:extLst>
              <a:ext uri="{FF2B5EF4-FFF2-40B4-BE49-F238E27FC236}">
                <a16:creationId xmlns:a16="http://schemas.microsoft.com/office/drawing/2014/main" id="{B04FE7C0-0DE7-461D-A9A6-30F4B006BD6B}"/>
              </a:ext>
            </a:extLst>
          </p:cNvPr>
          <p:cNvPicPr>
            <a:picLocks noChangeAspect="1"/>
          </p:cNvPicPr>
          <p:nvPr/>
        </p:nvPicPr>
        <p:blipFill>
          <a:blip r:embed="rId2"/>
          <a:stretch>
            <a:fillRect/>
          </a:stretch>
        </p:blipFill>
        <p:spPr>
          <a:xfrm>
            <a:off x="2212213" y="6256763"/>
            <a:ext cx="1550125" cy="422976"/>
          </a:xfrm>
          <a:prstGeom prst="rect">
            <a:avLst/>
          </a:prstGeom>
        </p:spPr>
      </p:pic>
    </p:spTree>
    <p:extLst>
      <p:ext uri="{BB962C8B-B14F-4D97-AF65-F5344CB8AC3E}">
        <p14:creationId xmlns:p14="http://schemas.microsoft.com/office/powerpoint/2010/main" val="2121104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6B7103-2850-4331-B739-6128F14382DD}"/>
              </a:ext>
            </a:extLst>
          </p:cNvPr>
          <p:cNvSpPr>
            <a:spLocks noGrp="1"/>
          </p:cNvSpPr>
          <p:nvPr>
            <p:ph idx="1"/>
          </p:nvPr>
        </p:nvSpPr>
        <p:spPr>
          <a:xfrm>
            <a:off x="102116" y="1079902"/>
            <a:ext cx="11480284" cy="4760470"/>
          </a:xfrm>
        </p:spPr>
        <p:txBody>
          <a:bodyPr/>
          <a:lstStyle/>
          <a:p>
            <a:pPr marL="285750" indent="-285750">
              <a:buFont typeface="Arial" panose="020B0604020202020204" pitchFamily="34" charset="0"/>
              <a:buChar char="•"/>
            </a:pPr>
            <a:r>
              <a:rPr lang="en-US" sz="2800" b="1" dirty="0">
                <a:solidFill>
                  <a:schemeClr val="tx1"/>
                </a:solidFill>
              </a:rPr>
              <a:t>Funding for LEAs (Districts) = $110 billion </a:t>
            </a:r>
          </a:p>
          <a:p>
            <a:pPr marL="687906" lvl="1" indent="-285750">
              <a:buFont typeface="Arial" panose="020B0604020202020204" pitchFamily="34" charset="0"/>
              <a:buChar char="•"/>
            </a:pPr>
            <a:r>
              <a:rPr lang="en-US" sz="2400" dirty="0">
                <a:solidFill>
                  <a:schemeClr val="tx1"/>
                </a:solidFill>
              </a:rPr>
              <a:t>How does this compare to other federal COVID-relief funding? </a:t>
            </a:r>
          </a:p>
          <a:p>
            <a:pPr marL="1079481" lvl="2" indent="-285750">
              <a:buFont typeface="Arial" panose="020B0604020202020204" pitchFamily="34" charset="0"/>
              <a:buChar char="•"/>
            </a:pPr>
            <a:r>
              <a:rPr lang="en-US" sz="2400" dirty="0">
                <a:solidFill>
                  <a:schemeClr val="tx1"/>
                </a:solidFill>
              </a:rPr>
              <a:t>Annual federal Title/IDEA funds per-pupil = 		</a:t>
            </a:r>
            <a:r>
              <a:rPr lang="en-US" sz="2400" dirty="0">
                <a:solidFill>
                  <a:srgbClr val="00B050"/>
                </a:solidFill>
              </a:rPr>
              <a:t>+$640/student</a:t>
            </a:r>
          </a:p>
          <a:p>
            <a:pPr marL="1079481" lvl="2" indent="-285750">
              <a:buFont typeface="Arial" panose="020B0604020202020204" pitchFamily="34" charset="0"/>
              <a:buChar char="•"/>
            </a:pPr>
            <a:r>
              <a:rPr lang="en-US" sz="2400" dirty="0">
                <a:solidFill>
                  <a:schemeClr val="tx1"/>
                </a:solidFill>
              </a:rPr>
              <a:t>+ March 2020 CARES Act = 				</a:t>
            </a:r>
            <a:r>
              <a:rPr lang="en-US" sz="2400" dirty="0">
                <a:solidFill>
                  <a:srgbClr val="00B050"/>
                </a:solidFill>
              </a:rPr>
              <a:t>+$250/student </a:t>
            </a:r>
          </a:p>
          <a:p>
            <a:pPr marL="1079481" lvl="2" indent="-285750">
              <a:buFont typeface="Arial" panose="020B0604020202020204" pitchFamily="34" charset="0"/>
              <a:buChar char="•"/>
            </a:pPr>
            <a:r>
              <a:rPr lang="en-US" sz="2400" dirty="0">
                <a:solidFill>
                  <a:schemeClr val="tx1"/>
                </a:solidFill>
              </a:rPr>
              <a:t>+ December 2020 CRRSAA/“CARES 2” = 		</a:t>
            </a:r>
            <a:r>
              <a:rPr lang="en-US" sz="2400" dirty="0">
                <a:solidFill>
                  <a:srgbClr val="00B050"/>
                </a:solidFill>
              </a:rPr>
              <a:t>+$1,100/student</a:t>
            </a:r>
          </a:p>
          <a:p>
            <a:pPr marL="1079481" lvl="2" indent="-285750">
              <a:buFont typeface="Arial" panose="020B0604020202020204" pitchFamily="34" charset="0"/>
              <a:buChar char="•"/>
            </a:pPr>
            <a:r>
              <a:rPr lang="en-US" sz="2400" dirty="0">
                <a:solidFill>
                  <a:srgbClr val="FF0000"/>
                </a:solidFill>
              </a:rPr>
              <a:t>+ March 2021 ARP =</a:t>
            </a:r>
            <a:r>
              <a:rPr lang="en-US" sz="2400" dirty="0">
                <a:solidFill>
                  <a:schemeClr val="tx1"/>
                </a:solidFill>
              </a:rPr>
              <a:t>					</a:t>
            </a:r>
            <a:r>
              <a:rPr lang="en-US" sz="2400" b="1" u="sng" dirty="0">
                <a:solidFill>
                  <a:srgbClr val="00B050"/>
                </a:solidFill>
                <a:highlight>
                  <a:srgbClr val="FFFF00"/>
                </a:highlight>
              </a:rPr>
              <a:t>+$2,400/student</a:t>
            </a:r>
            <a:br>
              <a:rPr lang="en-US" sz="2800" dirty="0">
                <a:solidFill>
                  <a:schemeClr val="tx1"/>
                </a:solidFill>
              </a:rPr>
            </a:br>
            <a:endParaRPr lang="en-US" sz="2800" dirty="0">
              <a:solidFill>
                <a:schemeClr val="tx1"/>
              </a:solidFill>
            </a:endParaRPr>
          </a:p>
          <a:p>
            <a:pPr marL="687906" lvl="1" indent="-285750">
              <a:buFont typeface="Arial" panose="020B0604020202020204" pitchFamily="34" charset="0"/>
              <a:buChar char="•"/>
            </a:pPr>
            <a:r>
              <a:rPr lang="en-US" sz="2400" dirty="0">
                <a:solidFill>
                  <a:schemeClr val="tx1"/>
                </a:solidFill>
              </a:rPr>
              <a:t>For comparison, </a:t>
            </a:r>
            <a:r>
              <a:rPr lang="en-US" sz="2400" dirty="0">
                <a:solidFill>
                  <a:srgbClr val="FF0000"/>
                </a:solidFill>
              </a:rPr>
              <a:t>the ARP is roughly </a:t>
            </a:r>
            <a:r>
              <a:rPr lang="en-US" sz="2400" b="1" u="sng" dirty="0">
                <a:solidFill>
                  <a:srgbClr val="FF0000"/>
                </a:solidFill>
              </a:rPr>
              <a:t>10x CARES</a:t>
            </a:r>
            <a:r>
              <a:rPr lang="en-US" sz="2400" b="1" dirty="0">
                <a:solidFill>
                  <a:srgbClr val="FF0000"/>
                </a:solidFill>
              </a:rPr>
              <a:t> </a:t>
            </a:r>
            <a:r>
              <a:rPr lang="en-US" sz="2400" dirty="0">
                <a:solidFill>
                  <a:schemeClr val="tx1"/>
                </a:solidFill>
              </a:rPr>
              <a:t>or</a:t>
            </a:r>
            <a:r>
              <a:rPr lang="en-US" sz="2400" dirty="0">
                <a:solidFill>
                  <a:srgbClr val="FF0000"/>
                </a:solidFill>
              </a:rPr>
              <a:t> </a:t>
            </a:r>
            <a:r>
              <a:rPr lang="en-US" sz="2400" b="1" u="sng" dirty="0">
                <a:solidFill>
                  <a:srgbClr val="FF0000"/>
                </a:solidFill>
              </a:rPr>
              <a:t>2.2x CRRSAA</a:t>
            </a:r>
            <a:br>
              <a:rPr lang="en-US" sz="2800" u="sng" dirty="0">
                <a:solidFill>
                  <a:srgbClr val="FF0000"/>
                </a:solidFill>
              </a:rPr>
            </a:br>
            <a:endParaRPr lang="en-US" sz="2800" u="sng" dirty="0">
              <a:solidFill>
                <a:srgbClr val="FF0000"/>
              </a:solidFill>
            </a:endParaRPr>
          </a:p>
          <a:p>
            <a:pPr marL="687906" lvl="1" indent="-285750">
              <a:buFont typeface="Arial" panose="020B0604020202020204" pitchFamily="34" charset="0"/>
              <a:buChar char="•"/>
            </a:pPr>
            <a:r>
              <a:rPr lang="en-US" sz="2400" b="1" dirty="0">
                <a:solidFill>
                  <a:schemeClr val="tx1"/>
                </a:solidFill>
                <a:highlight>
                  <a:srgbClr val="FFFF00"/>
                </a:highlight>
              </a:rPr>
              <a:t>Cuts child poverty in half!</a:t>
            </a:r>
          </a:p>
        </p:txBody>
      </p:sp>
      <p:sp>
        <p:nvSpPr>
          <p:cNvPr id="3" name="Title 2">
            <a:extLst>
              <a:ext uri="{FF2B5EF4-FFF2-40B4-BE49-F238E27FC236}">
                <a16:creationId xmlns:a16="http://schemas.microsoft.com/office/drawing/2014/main" id="{31C2160E-F206-4BFB-8292-39606A7C47BB}"/>
              </a:ext>
            </a:extLst>
          </p:cNvPr>
          <p:cNvSpPr>
            <a:spLocks noGrp="1"/>
          </p:cNvSpPr>
          <p:nvPr>
            <p:ph type="title"/>
          </p:nvPr>
        </p:nvSpPr>
        <p:spPr>
          <a:xfrm>
            <a:off x="609600" y="82746"/>
            <a:ext cx="10972800" cy="769585"/>
          </a:xfrm>
        </p:spPr>
        <p:txBody>
          <a:bodyPr/>
          <a:lstStyle/>
          <a:p>
            <a:r>
              <a:rPr lang="en-US" sz="3800" dirty="0"/>
              <a:t>COVID 6: The American Rescue Plan (ARP)</a:t>
            </a:r>
          </a:p>
        </p:txBody>
      </p:sp>
      <p:pic>
        <p:nvPicPr>
          <p:cNvPr id="4" name="Picture 3">
            <a:extLst>
              <a:ext uri="{FF2B5EF4-FFF2-40B4-BE49-F238E27FC236}">
                <a16:creationId xmlns:a16="http://schemas.microsoft.com/office/drawing/2014/main" id="{1E60424D-AE19-449F-8758-642C33ED5AEF}"/>
              </a:ext>
            </a:extLst>
          </p:cNvPr>
          <p:cNvPicPr>
            <a:picLocks noChangeAspect="1"/>
          </p:cNvPicPr>
          <p:nvPr/>
        </p:nvPicPr>
        <p:blipFill>
          <a:blip r:embed="rId2"/>
          <a:stretch>
            <a:fillRect/>
          </a:stretch>
        </p:blipFill>
        <p:spPr>
          <a:xfrm>
            <a:off x="2212213" y="6256763"/>
            <a:ext cx="1550125" cy="422976"/>
          </a:xfrm>
          <a:prstGeom prst="rect">
            <a:avLst/>
          </a:prstGeom>
        </p:spPr>
      </p:pic>
    </p:spTree>
    <p:extLst>
      <p:ext uri="{BB962C8B-B14F-4D97-AF65-F5344CB8AC3E}">
        <p14:creationId xmlns:p14="http://schemas.microsoft.com/office/powerpoint/2010/main" val="280063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6B7103-2850-4331-B739-6128F14382DD}"/>
              </a:ext>
            </a:extLst>
          </p:cNvPr>
          <p:cNvSpPr>
            <a:spLocks noGrp="1"/>
          </p:cNvSpPr>
          <p:nvPr>
            <p:ph idx="1"/>
          </p:nvPr>
        </p:nvSpPr>
        <p:spPr>
          <a:xfrm>
            <a:off x="202019" y="925033"/>
            <a:ext cx="11685181" cy="5018567"/>
          </a:xfrm>
        </p:spPr>
        <p:txBody>
          <a:bodyPr/>
          <a:lstStyle/>
          <a:p>
            <a:pPr marL="285750" indent="-285750">
              <a:buFont typeface="Arial" panose="020B0604020202020204" pitchFamily="34" charset="0"/>
              <a:buChar char="•"/>
            </a:pPr>
            <a:r>
              <a:rPr lang="en-US" sz="2800" b="1" dirty="0">
                <a:solidFill>
                  <a:schemeClr val="tx1"/>
                </a:solidFill>
                <a:highlight>
                  <a:srgbClr val="FFFF00"/>
                </a:highlight>
              </a:rPr>
              <a:t>AASA/ASBO Advocacy Call to Action:</a:t>
            </a:r>
            <a:br>
              <a:rPr lang="en-US" sz="1000" b="1" dirty="0">
                <a:solidFill>
                  <a:schemeClr val="tx1"/>
                </a:solidFill>
                <a:highlight>
                  <a:srgbClr val="FFFF00"/>
                </a:highlight>
              </a:rPr>
            </a:br>
            <a:endParaRPr lang="en-US" sz="1000" b="1" dirty="0">
              <a:solidFill>
                <a:schemeClr val="tx1"/>
              </a:solidFill>
              <a:highlight>
                <a:srgbClr val="FFFF00"/>
              </a:highlight>
            </a:endParaRPr>
          </a:p>
          <a:p>
            <a:pPr marL="687906" lvl="1" indent="-285750">
              <a:buFont typeface="Arial" panose="020B0604020202020204" pitchFamily="34" charset="0"/>
              <a:buChar char="•"/>
            </a:pPr>
            <a:r>
              <a:rPr lang="en-US" sz="2400" b="1" dirty="0">
                <a:solidFill>
                  <a:srgbClr val="FF0000"/>
                </a:solidFill>
              </a:rPr>
              <a:t>Your #1 goal tomorrow as an advocate is to protect this </a:t>
            </a:r>
            <a:br>
              <a:rPr lang="en-US" sz="2400" b="1" dirty="0">
                <a:solidFill>
                  <a:srgbClr val="FF0000"/>
                </a:solidFill>
              </a:rPr>
            </a:br>
            <a:r>
              <a:rPr lang="en-US" sz="2400" b="1" dirty="0">
                <a:solidFill>
                  <a:srgbClr val="FF0000"/>
                </a:solidFill>
              </a:rPr>
              <a:t>incredibly large investment in K–12 education. </a:t>
            </a:r>
            <a:br>
              <a:rPr lang="en-US" sz="1000" b="1" dirty="0">
                <a:solidFill>
                  <a:srgbClr val="FF0000"/>
                </a:solidFill>
              </a:rPr>
            </a:br>
            <a:endParaRPr lang="en-US" sz="1000" b="1" dirty="0">
              <a:solidFill>
                <a:srgbClr val="FF0000"/>
              </a:solidFill>
            </a:endParaRPr>
          </a:p>
          <a:p>
            <a:pPr marL="687906" lvl="1" indent="-285750">
              <a:buFont typeface="Arial" panose="020B0604020202020204" pitchFamily="34" charset="0"/>
              <a:buChar char="•"/>
            </a:pPr>
            <a:r>
              <a:rPr lang="en-US" sz="2400" b="1" dirty="0">
                <a:solidFill>
                  <a:schemeClr val="tx1"/>
                </a:solidFill>
              </a:rPr>
              <a:t>It is critical that you:</a:t>
            </a:r>
          </a:p>
          <a:p>
            <a:pPr marL="1079481" lvl="2" indent="-285750">
              <a:buFont typeface="Arial" panose="020B0604020202020204" pitchFamily="34" charset="0"/>
              <a:buChar char="•"/>
            </a:pPr>
            <a:r>
              <a:rPr lang="en-US" sz="2400" dirty="0">
                <a:solidFill>
                  <a:schemeClr val="tx1"/>
                </a:solidFill>
              </a:rPr>
              <a:t>Make the case that COVID-19 federal relief dollars throughout 2020 were critical to getting schools to safely reopen and stay open as well as provide a safe and healthy educational environment for children and educators. </a:t>
            </a:r>
          </a:p>
          <a:p>
            <a:pPr marL="1079481" lvl="2" indent="-285750">
              <a:buFont typeface="Arial" panose="020B0604020202020204" pitchFamily="34" charset="0"/>
              <a:buChar char="•"/>
            </a:pPr>
            <a:r>
              <a:rPr lang="en-US" sz="2400" dirty="0">
                <a:solidFill>
                  <a:schemeClr val="tx1"/>
                </a:solidFill>
              </a:rPr>
              <a:t>Share how you are using / planning to use ARP ESSER (ESSER III) funds to address learning recovery efforts and other student needs.  </a:t>
            </a:r>
          </a:p>
          <a:p>
            <a:pPr marL="1079481" lvl="2" indent="-285750">
              <a:buFont typeface="Arial" panose="020B0604020202020204" pitchFamily="34" charset="0"/>
              <a:buChar char="•"/>
            </a:pPr>
            <a:r>
              <a:rPr lang="en-US" sz="2400" dirty="0">
                <a:solidFill>
                  <a:schemeClr val="tx1"/>
                </a:solidFill>
              </a:rPr>
              <a:t>Share what you would not be able to do without federal pandemic aid that is now possible.</a:t>
            </a:r>
          </a:p>
        </p:txBody>
      </p:sp>
      <p:sp>
        <p:nvSpPr>
          <p:cNvPr id="3" name="Title 2">
            <a:extLst>
              <a:ext uri="{FF2B5EF4-FFF2-40B4-BE49-F238E27FC236}">
                <a16:creationId xmlns:a16="http://schemas.microsoft.com/office/drawing/2014/main" id="{31C2160E-F206-4BFB-8292-39606A7C47BB}"/>
              </a:ext>
            </a:extLst>
          </p:cNvPr>
          <p:cNvSpPr>
            <a:spLocks noGrp="1"/>
          </p:cNvSpPr>
          <p:nvPr>
            <p:ph type="title"/>
          </p:nvPr>
        </p:nvSpPr>
        <p:spPr>
          <a:xfrm>
            <a:off x="609600" y="55691"/>
            <a:ext cx="10972800" cy="769585"/>
          </a:xfrm>
        </p:spPr>
        <p:txBody>
          <a:bodyPr/>
          <a:lstStyle/>
          <a:p>
            <a:r>
              <a:rPr lang="en-US" sz="3800" dirty="0"/>
              <a:t>ARP Money Is Under Attack</a:t>
            </a:r>
          </a:p>
        </p:txBody>
      </p:sp>
      <p:pic>
        <p:nvPicPr>
          <p:cNvPr id="4" name="Picture 3">
            <a:extLst>
              <a:ext uri="{FF2B5EF4-FFF2-40B4-BE49-F238E27FC236}">
                <a16:creationId xmlns:a16="http://schemas.microsoft.com/office/drawing/2014/main" id="{187674C6-E397-423E-8ECA-AE358B73AF5D}"/>
              </a:ext>
            </a:extLst>
          </p:cNvPr>
          <p:cNvPicPr>
            <a:picLocks noChangeAspect="1"/>
          </p:cNvPicPr>
          <p:nvPr/>
        </p:nvPicPr>
        <p:blipFill>
          <a:blip r:embed="rId2"/>
          <a:stretch>
            <a:fillRect/>
          </a:stretch>
        </p:blipFill>
        <p:spPr>
          <a:xfrm>
            <a:off x="2212213" y="6256763"/>
            <a:ext cx="1550125" cy="422976"/>
          </a:xfrm>
          <a:prstGeom prst="rect">
            <a:avLst/>
          </a:prstGeom>
        </p:spPr>
      </p:pic>
      <p:pic>
        <p:nvPicPr>
          <p:cNvPr id="6" name="Graphic 5" descr="Megaphone with solid fill">
            <a:extLst>
              <a:ext uri="{FF2B5EF4-FFF2-40B4-BE49-F238E27FC236}">
                <a16:creationId xmlns:a16="http://schemas.microsoft.com/office/drawing/2014/main" id="{0EFA4938-33BB-43C2-86A0-6F02E9C765E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09051" y="440483"/>
            <a:ext cx="2186763" cy="2186763"/>
          </a:xfrm>
          <a:prstGeom prst="rect">
            <a:avLst/>
          </a:prstGeom>
        </p:spPr>
      </p:pic>
    </p:spTree>
    <p:extLst>
      <p:ext uri="{BB962C8B-B14F-4D97-AF65-F5344CB8AC3E}">
        <p14:creationId xmlns:p14="http://schemas.microsoft.com/office/powerpoint/2010/main" val="209098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6B7103-2850-4331-B739-6128F14382DD}"/>
              </a:ext>
            </a:extLst>
          </p:cNvPr>
          <p:cNvSpPr>
            <a:spLocks noGrp="1"/>
          </p:cNvSpPr>
          <p:nvPr>
            <p:ph idx="1"/>
          </p:nvPr>
        </p:nvSpPr>
        <p:spPr>
          <a:xfrm>
            <a:off x="32491" y="1011874"/>
            <a:ext cx="12045795" cy="4855614"/>
          </a:xfrm>
        </p:spPr>
        <p:txBody>
          <a:bodyPr/>
          <a:lstStyle/>
          <a:p>
            <a:pPr marL="0" indent="0" algn="r"/>
            <a:r>
              <a:rPr lang="en-US" sz="2000" b="1" dirty="0">
                <a:solidFill>
                  <a:schemeClr val="tx1"/>
                </a:solidFill>
              </a:rPr>
              <a:t>$123B </a:t>
            </a:r>
            <a:r>
              <a:rPr lang="en-US" sz="2000" dirty="0">
                <a:solidFill>
                  <a:srgbClr val="FF0000"/>
                </a:solidFill>
              </a:rPr>
              <a:t>ARP ESSER III</a:t>
            </a:r>
            <a:r>
              <a:rPr lang="en-US" sz="2000" dirty="0">
                <a:solidFill>
                  <a:schemeClr val="tx1"/>
                </a:solidFill>
              </a:rPr>
              <a:t>. LEAs must obligate by 9/2024  ~$2,400/pupil.</a:t>
            </a:r>
            <a:br>
              <a:rPr lang="en-US" sz="2000" dirty="0">
                <a:solidFill>
                  <a:schemeClr val="tx1"/>
                </a:solidFill>
              </a:rPr>
            </a:br>
            <a:r>
              <a:rPr lang="en-US" sz="2000" dirty="0">
                <a:solidFill>
                  <a:schemeClr val="tx1"/>
                </a:solidFill>
              </a:rPr>
              <a:t>		</a:t>
            </a:r>
          </a:p>
          <a:p>
            <a:pPr marL="0" indent="0" algn="ctr"/>
            <a:r>
              <a:rPr lang="en-US" sz="2000" b="1" dirty="0">
                <a:solidFill>
                  <a:schemeClr val="tx1"/>
                </a:solidFill>
              </a:rPr>
              <a:t>		$54B </a:t>
            </a:r>
            <a:r>
              <a:rPr lang="en-US" sz="2000" dirty="0">
                <a:solidFill>
                  <a:srgbClr val="00B050"/>
                </a:solidFill>
              </a:rPr>
              <a:t>CRRSAA ESSER II</a:t>
            </a:r>
            <a:r>
              <a:rPr lang="en-US" sz="2000" dirty="0">
                <a:solidFill>
                  <a:schemeClr val="tx1"/>
                </a:solidFill>
              </a:rPr>
              <a:t>. LEAs must obligate by 9/2023  ~$1,100/pupil.		</a:t>
            </a:r>
            <a:br>
              <a:rPr lang="en-US" sz="2000" dirty="0">
                <a:solidFill>
                  <a:schemeClr val="tx1"/>
                </a:solidFill>
              </a:rPr>
            </a:br>
            <a:r>
              <a:rPr lang="en-US" sz="2000" dirty="0">
                <a:solidFill>
                  <a:schemeClr val="tx1"/>
                </a:solidFill>
              </a:rPr>
              <a:t>		</a:t>
            </a:r>
          </a:p>
          <a:p>
            <a:pPr marL="0" indent="0"/>
            <a:r>
              <a:rPr lang="en-US" sz="2000" b="1" dirty="0">
                <a:solidFill>
                  <a:schemeClr val="tx1"/>
                </a:solidFill>
              </a:rPr>
              <a:t>$13B </a:t>
            </a:r>
            <a:r>
              <a:rPr lang="en-US" sz="2000" dirty="0">
                <a:solidFill>
                  <a:srgbClr val="0070C0"/>
                </a:solidFill>
              </a:rPr>
              <a:t>CARES ESSER I</a:t>
            </a:r>
            <a:r>
              <a:rPr lang="en-US" sz="2000" dirty="0">
                <a:solidFill>
                  <a:schemeClr val="tx1"/>
                </a:solidFill>
              </a:rPr>
              <a:t>. LEAs must obligate by 9/2022  ~$250/pupil.																</a:t>
            </a:r>
          </a:p>
          <a:p>
            <a:pPr marL="0" indent="0"/>
            <a:endParaRPr lang="en-US" sz="2000" dirty="0">
              <a:solidFill>
                <a:schemeClr val="tx1"/>
              </a:solidFill>
            </a:endParaRPr>
          </a:p>
          <a:p>
            <a:pPr marL="0" indent="0"/>
            <a:endParaRPr lang="en-US" sz="2000" dirty="0">
              <a:solidFill>
                <a:schemeClr val="tx1"/>
              </a:solidFill>
            </a:endParaRPr>
          </a:p>
          <a:p>
            <a:pPr marL="0" indent="0"/>
            <a:endParaRPr lang="en-US" sz="2000" dirty="0">
              <a:solidFill>
                <a:schemeClr val="tx1"/>
              </a:solidFill>
            </a:endParaRPr>
          </a:p>
          <a:p>
            <a:pPr marL="0" indent="0"/>
            <a:endParaRPr lang="en-US" sz="2000" dirty="0">
              <a:solidFill>
                <a:schemeClr val="tx1"/>
              </a:solidFill>
            </a:endParaRPr>
          </a:p>
          <a:p>
            <a:pPr marL="0" indent="0"/>
            <a:endParaRPr lang="en-US" sz="2000" dirty="0">
              <a:solidFill>
                <a:schemeClr val="tx1"/>
              </a:solidFill>
            </a:endParaRPr>
          </a:p>
          <a:p>
            <a:pPr marL="0" indent="0"/>
            <a:endParaRPr lang="en-US" sz="3200" dirty="0">
              <a:solidFill>
                <a:schemeClr val="tx1"/>
              </a:solidFill>
            </a:endParaRPr>
          </a:p>
          <a:p>
            <a:pPr marL="0" indent="0"/>
            <a:endParaRPr lang="en-US" sz="2000" dirty="0">
              <a:solidFill>
                <a:schemeClr val="tx1"/>
              </a:solidFill>
            </a:endParaRPr>
          </a:p>
          <a:p>
            <a:pPr marL="0" indent="0"/>
            <a:r>
              <a:rPr lang="en-US" sz="1200" dirty="0">
                <a:solidFill>
                  <a:schemeClr val="tx1"/>
                </a:solidFill>
              </a:rPr>
              <a:t>*Image adapted from </a:t>
            </a:r>
            <a:r>
              <a:rPr lang="en-US" sz="1200" dirty="0">
                <a:solidFill>
                  <a:schemeClr val="tx1"/>
                </a:solidFill>
                <a:hlinkClick r:id="rId2"/>
              </a:rPr>
              <a:t>White Board Advisors</a:t>
            </a:r>
            <a:r>
              <a:rPr lang="en-US" sz="1200" dirty="0">
                <a:solidFill>
                  <a:schemeClr val="tx1"/>
                </a:solidFill>
              </a:rPr>
              <a:t> and </a:t>
            </a:r>
            <a:r>
              <a:rPr lang="en-US" sz="1200" dirty="0">
                <a:solidFill>
                  <a:schemeClr val="tx1"/>
                </a:solidFill>
                <a:hlinkClick r:id="rId3"/>
              </a:rPr>
              <a:t>Edunomics Lab, Georgetown University</a:t>
            </a:r>
            <a:r>
              <a:rPr lang="en-US" sz="1200" dirty="0">
                <a:solidFill>
                  <a:schemeClr val="tx1"/>
                </a:solidFill>
              </a:rPr>
              <a:t>.</a:t>
            </a:r>
          </a:p>
          <a:p>
            <a:pPr marL="0" indent="0"/>
            <a:r>
              <a:rPr lang="en-US" sz="2000" dirty="0">
                <a:solidFill>
                  <a:schemeClr val="tx1"/>
                </a:solidFill>
              </a:rPr>
              <a:t>				</a:t>
            </a:r>
            <a:br>
              <a:rPr lang="en-US" sz="2000" dirty="0">
                <a:solidFill>
                  <a:schemeClr val="tx1"/>
                </a:solidFill>
              </a:rPr>
            </a:br>
            <a:r>
              <a:rPr lang="en-US" sz="2000" dirty="0">
                <a:solidFill>
                  <a:schemeClr val="tx1"/>
                </a:solidFill>
              </a:rPr>
              <a:t>			 </a:t>
            </a:r>
          </a:p>
        </p:txBody>
      </p:sp>
      <p:sp>
        <p:nvSpPr>
          <p:cNvPr id="3" name="Title 2">
            <a:extLst>
              <a:ext uri="{FF2B5EF4-FFF2-40B4-BE49-F238E27FC236}">
                <a16:creationId xmlns:a16="http://schemas.microsoft.com/office/drawing/2014/main" id="{31C2160E-F206-4BFB-8292-39606A7C47BB}"/>
              </a:ext>
            </a:extLst>
          </p:cNvPr>
          <p:cNvSpPr>
            <a:spLocks noGrp="1"/>
          </p:cNvSpPr>
          <p:nvPr>
            <p:ph type="title"/>
          </p:nvPr>
        </p:nvSpPr>
        <p:spPr>
          <a:xfrm>
            <a:off x="609600" y="119320"/>
            <a:ext cx="10972800" cy="769585"/>
          </a:xfrm>
        </p:spPr>
        <p:txBody>
          <a:bodyPr/>
          <a:lstStyle/>
          <a:p>
            <a:r>
              <a:rPr lang="en-US" sz="3600" dirty="0"/>
              <a:t>LEAs Have Until 2024 to Obligate ARP Funds</a:t>
            </a:r>
          </a:p>
        </p:txBody>
      </p:sp>
      <p:grpSp>
        <p:nvGrpSpPr>
          <p:cNvPr id="5" name="Group 4">
            <a:extLst>
              <a:ext uri="{FF2B5EF4-FFF2-40B4-BE49-F238E27FC236}">
                <a16:creationId xmlns:a16="http://schemas.microsoft.com/office/drawing/2014/main" id="{849E3F5B-602A-40D3-9E36-59DE44424B0C}"/>
              </a:ext>
            </a:extLst>
          </p:cNvPr>
          <p:cNvGrpSpPr/>
          <p:nvPr/>
        </p:nvGrpSpPr>
        <p:grpSpPr>
          <a:xfrm>
            <a:off x="108679" y="3420875"/>
            <a:ext cx="12083321" cy="1804717"/>
            <a:chOff x="857247" y="4546766"/>
            <a:chExt cx="11401366" cy="1929914"/>
          </a:xfrm>
        </p:grpSpPr>
        <p:grpSp>
          <p:nvGrpSpPr>
            <p:cNvPr id="6" name="Group 5">
              <a:extLst>
                <a:ext uri="{FF2B5EF4-FFF2-40B4-BE49-F238E27FC236}">
                  <a16:creationId xmlns:a16="http://schemas.microsoft.com/office/drawing/2014/main" id="{91AAAA59-2DB9-4465-8065-D91465A8BE19}"/>
                </a:ext>
              </a:extLst>
            </p:cNvPr>
            <p:cNvGrpSpPr/>
            <p:nvPr/>
          </p:nvGrpSpPr>
          <p:grpSpPr>
            <a:xfrm>
              <a:off x="857247" y="5144515"/>
              <a:ext cx="11401366" cy="1332165"/>
              <a:chOff x="857247" y="5144515"/>
              <a:chExt cx="11401366" cy="1332165"/>
            </a:xfrm>
          </p:grpSpPr>
          <p:grpSp>
            <p:nvGrpSpPr>
              <p:cNvPr id="13" name="Group 12">
                <a:extLst>
                  <a:ext uri="{FF2B5EF4-FFF2-40B4-BE49-F238E27FC236}">
                    <a16:creationId xmlns:a16="http://schemas.microsoft.com/office/drawing/2014/main" id="{B36BB0B6-E2D3-4949-966D-5F754BE25BE6}"/>
                  </a:ext>
                </a:extLst>
              </p:cNvPr>
              <p:cNvGrpSpPr/>
              <p:nvPr/>
            </p:nvGrpSpPr>
            <p:grpSpPr>
              <a:xfrm>
                <a:off x="857247" y="5144515"/>
                <a:ext cx="11401366" cy="1332165"/>
                <a:chOff x="857247" y="5144515"/>
                <a:chExt cx="11401366" cy="1332165"/>
              </a:xfrm>
            </p:grpSpPr>
            <p:grpSp>
              <p:nvGrpSpPr>
                <p:cNvPr id="16" name="Group 15">
                  <a:extLst>
                    <a:ext uri="{FF2B5EF4-FFF2-40B4-BE49-F238E27FC236}">
                      <a16:creationId xmlns:a16="http://schemas.microsoft.com/office/drawing/2014/main" id="{D284E273-CB2E-4762-A874-CD992876FEEC}"/>
                    </a:ext>
                  </a:extLst>
                </p:cNvPr>
                <p:cNvGrpSpPr/>
                <p:nvPr/>
              </p:nvGrpSpPr>
              <p:grpSpPr>
                <a:xfrm>
                  <a:off x="857247" y="5144515"/>
                  <a:ext cx="11215621" cy="584775"/>
                  <a:chOff x="0" y="5129207"/>
                  <a:chExt cx="11458500" cy="428630"/>
                </a:xfrm>
              </p:grpSpPr>
              <p:sp>
                <p:nvSpPr>
                  <p:cNvPr id="72" name="Rectangle 71">
                    <a:extLst>
                      <a:ext uri="{FF2B5EF4-FFF2-40B4-BE49-F238E27FC236}">
                        <a16:creationId xmlns:a16="http://schemas.microsoft.com/office/drawing/2014/main" id="{24D3BD40-B4ED-4DA7-8091-5AF3843FE661}"/>
                      </a:ext>
                    </a:extLst>
                  </p:cNvPr>
                  <p:cNvSpPr/>
                  <p:nvPr/>
                </p:nvSpPr>
                <p:spPr>
                  <a:xfrm>
                    <a:off x="0" y="5129212"/>
                    <a:ext cx="2291700" cy="4286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Calendar 2020</a:t>
                    </a:r>
                  </a:p>
                </p:txBody>
              </p:sp>
              <p:sp>
                <p:nvSpPr>
                  <p:cNvPr id="73" name="Rectangle 72">
                    <a:extLst>
                      <a:ext uri="{FF2B5EF4-FFF2-40B4-BE49-F238E27FC236}">
                        <a16:creationId xmlns:a16="http://schemas.microsoft.com/office/drawing/2014/main" id="{587C6EF4-4127-4A66-B4AD-37D81B7CBE61}"/>
                      </a:ext>
                    </a:extLst>
                  </p:cNvPr>
                  <p:cNvSpPr/>
                  <p:nvPr/>
                </p:nvSpPr>
                <p:spPr>
                  <a:xfrm>
                    <a:off x="2291700" y="5129207"/>
                    <a:ext cx="2291700" cy="42862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2021</a:t>
                    </a:r>
                  </a:p>
                </p:txBody>
              </p:sp>
              <p:sp>
                <p:nvSpPr>
                  <p:cNvPr id="74" name="Rectangle 73">
                    <a:extLst>
                      <a:ext uri="{FF2B5EF4-FFF2-40B4-BE49-F238E27FC236}">
                        <a16:creationId xmlns:a16="http://schemas.microsoft.com/office/drawing/2014/main" id="{79BDA6E1-C844-4B7C-8218-74DFF9F29D01}"/>
                      </a:ext>
                    </a:extLst>
                  </p:cNvPr>
                  <p:cNvSpPr/>
                  <p:nvPr/>
                </p:nvSpPr>
                <p:spPr>
                  <a:xfrm>
                    <a:off x="4583400" y="5129207"/>
                    <a:ext cx="2291700" cy="4286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2022</a:t>
                    </a:r>
                  </a:p>
                </p:txBody>
              </p:sp>
              <p:sp>
                <p:nvSpPr>
                  <p:cNvPr id="75" name="Rectangle 74">
                    <a:extLst>
                      <a:ext uri="{FF2B5EF4-FFF2-40B4-BE49-F238E27FC236}">
                        <a16:creationId xmlns:a16="http://schemas.microsoft.com/office/drawing/2014/main" id="{8E1C8216-20A2-40E5-922C-E38D3F5CC271}"/>
                      </a:ext>
                    </a:extLst>
                  </p:cNvPr>
                  <p:cNvSpPr/>
                  <p:nvPr/>
                </p:nvSpPr>
                <p:spPr>
                  <a:xfrm>
                    <a:off x="6875100" y="5129207"/>
                    <a:ext cx="2291700" cy="42862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2023</a:t>
                    </a:r>
                  </a:p>
                </p:txBody>
              </p:sp>
              <p:sp>
                <p:nvSpPr>
                  <p:cNvPr id="76" name="Rectangle 75">
                    <a:extLst>
                      <a:ext uri="{FF2B5EF4-FFF2-40B4-BE49-F238E27FC236}">
                        <a16:creationId xmlns:a16="http://schemas.microsoft.com/office/drawing/2014/main" id="{252E54CA-60C1-43C1-A798-5A1C58CEE0F9}"/>
                      </a:ext>
                    </a:extLst>
                  </p:cNvPr>
                  <p:cNvSpPr/>
                  <p:nvPr/>
                </p:nvSpPr>
                <p:spPr>
                  <a:xfrm>
                    <a:off x="9166800" y="5129207"/>
                    <a:ext cx="2291700" cy="4286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2024</a:t>
                    </a:r>
                  </a:p>
                </p:txBody>
              </p:sp>
            </p:grpSp>
            <p:grpSp>
              <p:nvGrpSpPr>
                <p:cNvPr id="17" name="Group 16">
                  <a:extLst>
                    <a:ext uri="{FF2B5EF4-FFF2-40B4-BE49-F238E27FC236}">
                      <a16:creationId xmlns:a16="http://schemas.microsoft.com/office/drawing/2014/main" id="{866E1076-05FB-4608-9731-79680A2362B7}"/>
                    </a:ext>
                  </a:extLst>
                </p:cNvPr>
                <p:cNvGrpSpPr/>
                <p:nvPr/>
              </p:nvGrpSpPr>
              <p:grpSpPr>
                <a:xfrm>
                  <a:off x="861998" y="5729283"/>
                  <a:ext cx="2433621" cy="745170"/>
                  <a:chOff x="3300396" y="2443162"/>
                  <a:chExt cx="2433621" cy="745170"/>
                </a:xfrm>
              </p:grpSpPr>
              <p:grpSp>
                <p:nvGrpSpPr>
                  <p:cNvPr id="62" name="Group 61">
                    <a:extLst>
                      <a:ext uri="{FF2B5EF4-FFF2-40B4-BE49-F238E27FC236}">
                        <a16:creationId xmlns:a16="http://schemas.microsoft.com/office/drawing/2014/main" id="{F019C82A-0B7A-4919-B278-58058EFDD583}"/>
                      </a:ext>
                    </a:extLst>
                  </p:cNvPr>
                  <p:cNvGrpSpPr/>
                  <p:nvPr/>
                </p:nvGrpSpPr>
                <p:grpSpPr>
                  <a:xfrm>
                    <a:off x="3300396" y="2443162"/>
                    <a:ext cx="2243124" cy="457201"/>
                    <a:chOff x="3300396" y="2443162"/>
                    <a:chExt cx="2243124" cy="457201"/>
                  </a:xfrm>
                </p:grpSpPr>
                <p:cxnSp>
                  <p:nvCxnSpPr>
                    <p:cNvPr id="67" name="Straight Connector 66">
                      <a:extLst>
                        <a:ext uri="{FF2B5EF4-FFF2-40B4-BE49-F238E27FC236}">
                          <a16:creationId xmlns:a16="http://schemas.microsoft.com/office/drawing/2014/main" id="{7DBFEC3A-5381-4249-8DC8-476591F27AD7}"/>
                        </a:ext>
                      </a:extLst>
                    </p:cNvPr>
                    <p:cNvCxnSpPr/>
                    <p:nvPr/>
                  </p:nvCxnSpPr>
                  <p:spPr>
                    <a:xfrm>
                      <a:off x="3300396" y="2443162"/>
                      <a:ext cx="2243124" cy="0"/>
                    </a:xfrm>
                    <a:prstGeom prst="line">
                      <a:avLst/>
                    </a:prstGeom>
                    <a:ln w="317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A5170742-36F0-46F5-B5BD-BE9C613A9791}"/>
                        </a:ext>
                      </a:extLst>
                    </p:cNvPr>
                    <p:cNvCxnSpPr/>
                    <p:nvPr/>
                  </p:nvCxnSpPr>
                  <p:spPr>
                    <a:xfrm>
                      <a:off x="4957748" y="2443162"/>
                      <a:ext cx="0" cy="45720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DE184F8-87DB-49C7-BCCB-8030239AD936}"/>
                        </a:ext>
                      </a:extLst>
                    </p:cNvPr>
                    <p:cNvCxnSpPr/>
                    <p:nvPr/>
                  </p:nvCxnSpPr>
                  <p:spPr>
                    <a:xfrm>
                      <a:off x="5529232" y="2443162"/>
                      <a:ext cx="0" cy="45720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D26A866-51BE-4B94-B74F-59FF8E7813D4}"/>
                        </a:ext>
                      </a:extLst>
                    </p:cNvPr>
                    <p:cNvCxnSpPr/>
                    <p:nvPr/>
                  </p:nvCxnSpPr>
                  <p:spPr>
                    <a:xfrm>
                      <a:off x="4367198" y="2443162"/>
                      <a:ext cx="0" cy="45720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2B60E5B2-DBE6-43A5-BF09-446C7FFA37C1}"/>
                        </a:ext>
                      </a:extLst>
                    </p:cNvPr>
                    <p:cNvCxnSpPr/>
                    <p:nvPr/>
                  </p:nvCxnSpPr>
                  <p:spPr>
                    <a:xfrm>
                      <a:off x="3795698" y="2443162"/>
                      <a:ext cx="0" cy="45720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63" name="TextBox 62">
                    <a:extLst>
                      <a:ext uri="{FF2B5EF4-FFF2-40B4-BE49-F238E27FC236}">
                        <a16:creationId xmlns:a16="http://schemas.microsoft.com/office/drawing/2014/main" id="{833D0016-7020-4FE4-B594-CAE296927326}"/>
                      </a:ext>
                    </a:extLst>
                  </p:cNvPr>
                  <p:cNvSpPr txBox="1"/>
                  <p:nvPr/>
                </p:nvSpPr>
                <p:spPr>
                  <a:xfrm>
                    <a:off x="3600773" y="2910217"/>
                    <a:ext cx="389850" cy="261610"/>
                  </a:xfrm>
                  <a:prstGeom prst="rect">
                    <a:avLst/>
                  </a:prstGeom>
                  <a:noFill/>
                </p:spPr>
                <p:txBody>
                  <a:bodyPr wrap="square" rtlCol="0">
                    <a:spAutoFit/>
                  </a:bodyPr>
                  <a:lstStyle/>
                  <a:p>
                    <a:r>
                      <a:rPr lang="en-US" sz="1100" dirty="0"/>
                      <a:t>Apr</a:t>
                    </a:r>
                  </a:p>
                </p:txBody>
              </p:sp>
              <p:sp>
                <p:nvSpPr>
                  <p:cNvPr id="64" name="TextBox 63">
                    <a:extLst>
                      <a:ext uri="{FF2B5EF4-FFF2-40B4-BE49-F238E27FC236}">
                        <a16:creationId xmlns:a16="http://schemas.microsoft.com/office/drawing/2014/main" id="{6294537B-77BB-42AC-8B38-6810C1D1D7BA}"/>
                      </a:ext>
                    </a:extLst>
                  </p:cNvPr>
                  <p:cNvSpPr txBox="1"/>
                  <p:nvPr/>
                </p:nvSpPr>
                <p:spPr>
                  <a:xfrm>
                    <a:off x="4139055" y="2910217"/>
                    <a:ext cx="389850" cy="261610"/>
                  </a:xfrm>
                  <a:prstGeom prst="rect">
                    <a:avLst/>
                  </a:prstGeom>
                  <a:noFill/>
                </p:spPr>
                <p:txBody>
                  <a:bodyPr wrap="square" rtlCol="0">
                    <a:spAutoFit/>
                  </a:bodyPr>
                  <a:lstStyle/>
                  <a:p>
                    <a:r>
                      <a:rPr lang="en-US" sz="1100" dirty="0"/>
                      <a:t>Jul</a:t>
                    </a:r>
                  </a:p>
                </p:txBody>
              </p:sp>
              <p:sp>
                <p:nvSpPr>
                  <p:cNvPr id="65" name="TextBox 64">
                    <a:extLst>
                      <a:ext uri="{FF2B5EF4-FFF2-40B4-BE49-F238E27FC236}">
                        <a16:creationId xmlns:a16="http://schemas.microsoft.com/office/drawing/2014/main" id="{9865BCB6-6B3A-4250-9B0B-B611F080ADD9}"/>
                      </a:ext>
                    </a:extLst>
                  </p:cNvPr>
                  <p:cNvSpPr txBox="1"/>
                  <p:nvPr/>
                </p:nvSpPr>
                <p:spPr>
                  <a:xfrm>
                    <a:off x="4762823" y="2926722"/>
                    <a:ext cx="389850" cy="261610"/>
                  </a:xfrm>
                  <a:prstGeom prst="rect">
                    <a:avLst/>
                  </a:prstGeom>
                  <a:noFill/>
                </p:spPr>
                <p:txBody>
                  <a:bodyPr wrap="square" rtlCol="0">
                    <a:spAutoFit/>
                  </a:bodyPr>
                  <a:lstStyle/>
                  <a:p>
                    <a:r>
                      <a:rPr lang="en-US" sz="1100" dirty="0"/>
                      <a:t>Oct</a:t>
                    </a:r>
                  </a:p>
                </p:txBody>
              </p:sp>
              <p:sp>
                <p:nvSpPr>
                  <p:cNvPr id="66" name="TextBox 65">
                    <a:extLst>
                      <a:ext uri="{FF2B5EF4-FFF2-40B4-BE49-F238E27FC236}">
                        <a16:creationId xmlns:a16="http://schemas.microsoft.com/office/drawing/2014/main" id="{EF87B3EF-13AF-434D-A7CC-1B94CDE0C204}"/>
                      </a:ext>
                    </a:extLst>
                  </p:cNvPr>
                  <p:cNvSpPr txBox="1"/>
                  <p:nvPr/>
                </p:nvSpPr>
                <p:spPr>
                  <a:xfrm>
                    <a:off x="5344167" y="2910217"/>
                    <a:ext cx="389850" cy="261610"/>
                  </a:xfrm>
                  <a:prstGeom prst="rect">
                    <a:avLst/>
                  </a:prstGeom>
                  <a:noFill/>
                </p:spPr>
                <p:txBody>
                  <a:bodyPr wrap="square" rtlCol="0">
                    <a:spAutoFit/>
                  </a:bodyPr>
                  <a:lstStyle/>
                  <a:p>
                    <a:r>
                      <a:rPr lang="en-US" sz="1100" dirty="0"/>
                      <a:t>Jan</a:t>
                    </a:r>
                  </a:p>
                </p:txBody>
              </p:sp>
            </p:grpSp>
            <p:grpSp>
              <p:nvGrpSpPr>
                <p:cNvPr id="18" name="Group 17">
                  <a:extLst>
                    <a:ext uri="{FF2B5EF4-FFF2-40B4-BE49-F238E27FC236}">
                      <a16:creationId xmlns:a16="http://schemas.microsoft.com/office/drawing/2014/main" id="{8EFF2577-450B-4F9E-BCAF-BB7BC1962561}"/>
                    </a:ext>
                  </a:extLst>
                </p:cNvPr>
                <p:cNvGrpSpPr/>
                <p:nvPr/>
              </p:nvGrpSpPr>
              <p:grpSpPr>
                <a:xfrm>
                  <a:off x="3090834" y="5728159"/>
                  <a:ext cx="2433621" cy="730278"/>
                  <a:chOff x="3300396" y="2443162"/>
                  <a:chExt cx="2433621" cy="730278"/>
                </a:xfrm>
              </p:grpSpPr>
              <p:grpSp>
                <p:nvGrpSpPr>
                  <p:cNvPr id="52" name="Group 51">
                    <a:extLst>
                      <a:ext uri="{FF2B5EF4-FFF2-40B4-BE49-F238E27FC236}">
                        <a16:creationId xmlns:a16="http://schemas.microsoft.com/office/drawing/2014/main" id="{8A2927ED-9C4B-4273-AE51-54638A41AC45}"/>
                      </a:ext>
                    </a:extLst>
                  </p:cNvPr>
                  <p:cNvGrpSpPr/>
                  <p:nvPr/>
                </p:nvGrpSpPr>
                <p:grpSpPr>
                  <a:xfrm>
                    <a:off x="3300396" y="2443162"/>
                    <a:ext cx="2243124" cy="457201"/>
                    <a:chOff x="3300396" y="2443162"/>
                    <a:chExt cx="2243124" cy="457201"/>
                  </a:xfrm>
                </p:grpSpPr>
                <p:cxnSp>
                  <p:nvCxnSpPr>
                    <p:cNvPr id="57" name="Straight Connector 56">
                      <a:extLst>
                        <a:ext uri="{FF2B5EF4-FFF2-40B4-BE49-F238E27FC236}">
                          <a16:creationId xmlns:a16="http://schemas.microsoft.com/office/drawing/2014/main" id="{D3735041-83C4-4356-A6F6-853608211384}"/>
                        </a:ext>
                      </a:extLst>
                    </p:cNvPr>
                    <p:cNvCxnSpPr/>
                    <p:nvPr/>
                  </p:nvCxnSpPr>
                  <p:spPr>
                    <a:xfrm>
                      <a:off x="3300396" y="2443162"/>
                      <a:ext cx="2243124" cy="0"/>
                    </a:xfrm>
                    <a:prstGeom prst="line">
                      <a:avLst/>
                    </a:prstGeom>
                    <a:ln w="317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3D1F184-DFEF-4A81-9AE0-794E51401961}"/>
                        </a:ext>
                      </a:extLst>
                    </p:cNvPr>
                    <p:cNvCxnSpPr/>
                    <p:nvPr/>
                  </p:nvCxnSpPr>
                  <p:spPr>
                    <a:xfrm>
                      <a:off x="4957748" y="2443162"/>
                      <a:ext cx="0" cy="45720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B4F8E34-1AD0-4F53-A34F-EC77C19E02B1}"/>
                        </a:ext>
                      </a:extLst>
                    </p:cNvPr>
                    <p:cNvCxnSpPr/>
                    <p:nvPr/>
                  </p:nvCxnSpPr>
                  <p:spPr>
                    <a:xfrm>
                      <a:off x="5529232" y="2443162"/>
                      <a:ext cx="0" cy="45720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AD4D3D5-9985-497D-AA4B-4F29F35F5EC9}"/>
                        </a:ext>
                      </a:extLst>
                    </p:cNvPr>
                    <p:cNvCxnSpPr/>
                    <p:nvPr/>
                  </p:nvCxnSpPr>
                  <p:spPr>
                    <a:xfrm>
                      <a:off x="4367198" y="2443162"/>
                      <a:ext cx="0" cy="45720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E8AB0A57-A83E-4007-9459-5BCB67820931}"/>
                        </a:ext>
                      </a:extLst>
                    </p:cNvPr>
                    <p:cNvCxnSpPr/>
                    <p:nvPr/>
                  </p:nvCxnSpPr>
                  <p:spPr>
                    <a:xfrm>
                      <a:off x="3795698" y="2443162"/>
                      <a:ext cx="0" cy="45720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53" name="TextBox 52">
                    <a:extLst>
                      <a:ext uri="{FF2B5EF4-FFF2-40B4-BE49-F238E27FC236}">
                        <a16:creationId xmlns:a16="http://schemas.microsoft.com/office/drawing/2014/main" id="{E9BC8551-C407-47AE-B03B-81260FABE4BF}"/>
                      </a:ext>
                    </a:extLst>
                  </p:cNvPr>
                  <p:cNvSpPr txBox="1"/>
                  <p:nvPr/>
                </p:nvSpPr>
                <p:spPr>
                  <a:xfrm>
                    <a:off x="3600773" y="2910217"/>
                    <a:ext cx="389850" cy="261610"/>
                  </a:xfrm>
                  <a:prstGeom prst="rect">
                    <a:avLst/>
                  </a:prstGeom>
                  <a:noFill/>
                </p:spPr>
                <p:txBody>
                  <a:bodyPr wrap="square" rtlCol="0">
                    <a:spAutoFit/>
                  </a:bodyPr>
                  <a:lstStyle/>
                  <a:p>
                    <a:r>
                      <a:rPr lang="en-US" sz="1100" dirty="0"/>
                      <a:t>Apr</a:t>
                    </a:r>
                  </a:p>
                </p:txBody>
              </p:sp>
              <p:sp>
                <p:nvSpPr>
                  <p:cNvPr id="54" name="TextBox 53">
                    <a:extLst>
                      <a:ext uri="{FF2B5EF4-FFF2-40B4-BE49-F238E27FC236}">
                        <a16:creationId xmlns:a16="http://schemas.microsoft.com/office/drawing/2014/main" id="{ADA52AA2-C3DF-40EB-9132-28A2871B37BE}"/>
                      </a:ext>
                    </a:extLst>
                  </p:cNvPr>
                  <p:cNvSpPr txBox="1"/>
                  <p:nvPr/>
                </p:nvSpPr>
                <p:spPr>
                  <a:xfrm>
                    <a:off x="4139055" y="2910217"/>
                    <a:ext cx="389850" cy="261610"/>
                  </a:xfrm>
                  <a:prstGeom prst="rect">
                    <a:avLst/>
                  </a:prstGeom>
                  <a:noFill/>
                </p:spPr>
                <p:txBody>
                  <a:bodyPr wrap="square" rtlCol="0">
                    <a:spAutoFit/>
                  </a:bodyPr>
                  <a:lstStyle/>
                  <a:p>
                    <a:r>
                      <a:rPr lang="en-US" sz="1100" dirty="0"/>
                      <a:t>Jul</a:t>
                    </a:r>
                  </a:p>
                </p:txBody>
              </p:sp>
              <p:sp>
                <p:nvSpPr>
                  <p:cNvPr id="55" name="TextBox 54">
                    <a:extLst>
                      <a:ext uri="{FF2B5EF4-FFF2-40B4-BE49-F238E27FC236}">
                        <a16:creationId xmlns:a16="http://schemas.microsoft.com/office/drawing/2014/main" id="{E5F5BFD2-CCBC-4B8E-A2F0-C67DE5F967FF}"/>
                      </a:ext>
                    </a:extLst>
                  </p:cNvPr>
                  <p:cNvSpPr txBox="1"/>
                  <p:nvPr/>
                </p:nvSpPr>
                <p:spPr>
                  <a:xfrm>
                    <a:off x="4762823" y="2911830"/>
                    <a:ext cx="389850" cy="261610"/>
                  </a:xfrm>
                  <a:prstGeom prst="rect">
                    <a:avLst/>
                  </a:prstGeom>
                  <a:noFill/>
                </p:spPr>
                <p:txBody>
                  <a:bodyPr wrap="square" rtlCol="0">
                    <a:spAutoFit/>
                  </a:bodyPr>
                  <a:lstStyle/>
                  <a:p>
                    <a:r>
                      <a:rPr lang="en-US" sz="1100" dirty="0"/>
                      <a:t>Oct</a:t>
                    </a:r>
                  </a:p>
                </p:txBody>
              </p:sp>
              <p:sp>
                <p:nvSpPr>
                  <p:cNvPr id="56" name="TextBox 55">
                    <a:extLst>
                      <a:ext uri="{FF2B5EF4-FFF2-40B4-BE49-F238E27FC236}">
                        <a16:creationId xmlns:a16="http://schemas.microsoft.com/office/drawing/2014/main" id="{AC9A70AD-B21F-44B3-BEEB-24848DD5E353}"/>
                      </a:ext>
                    </a:extLst>
                  </p:cNvPr>
                  <p:cNvSpPr txBox="1"/>
                  <p:nvPr/>
                </p:nvSpPr>
                <p:spPr>
                  <a:xfrm>
                    <a:off x="5344167" y="2910217"/>
                    <a:ext cx="389850" cy="261610"/>
                  </a:xfrm>
                  <a:prstGeom prst="rect">
                    <a:avLst/>
                  </a:prstGeom>
                  <a:noFill/>
                </p:spPr>
                <p:txBody>
                  <a:bodyPr wrap="square" rtlCol="0">
                    <a:spAutoFit/>
                  </a:bodyPr>
                  <a:lstStyle/>
                  <a:p>
                    <a:r>
                      <a:rPr lang="en-US" sz="1100" dirty="0"/>
                      <a:t>Jan</a:t>
                    </a:r>
                  </a:p>
                </p:txBody>
              </p:sp>
            </p:grpSp>
            <p:grpSp>
              <p:nvGrpSpPr>
                <p:cNvPr id="19" name="Group 18">
                  <a:extLst>
                    <a:ext uri="{FF2B5EF4-FFF2-40B4-BE49-F238E27FC236}">
                      <a16:creationId xmlns:a16="http://schemas.microsoft.com/office/drawing/2014/main" id="{3B1EE9BE-635A-49B4-B5FC-7A8968A97338}"/>
                    </a:ext>
                  </a:extLst>
                </p:cNvPr>
                <p:cNvGrpSpPr/>
                <p:nvPr/>
              </p:nvGrpSpPr>
              <p:grpSpPr>
                <a:xfrm>
                  <a:off x="5345656" y="5728159"/>
                  <a:ext cx="2433621" cy="745170"/>
                  <a:chOff x="3300396" y="2443162"/>
                  <a:chExt cx="2433621" cy="745170"/>
                </a:xfrm>
              </p:grpSpPr>
              <p:grpSp>
                <p:nvGrpSpPr>
                  <p:cNvPr id="42" name="Group 41">
                    <a:extLst>
                      <a:ext uri="{FF2B5EF4-FFF2-40B4-BE49-F238E27FC236}">
                        <a16:creationId xmlns:a16="http://schemas.microsoft.com/office/drawing/2014/main" id="{357C8A5D-0950-4966-8EED-4C4F352AFD07}"/>
                      </a:ext>
                    </a:extLst>
                  </p:cNvPr>
                  <p:cNvGrpSpPr/>
                  <p:nvPr/>
                </p:nvGrpSpPr>
                <p:grpSpPr>
                  <a:xfrm>
                    <a:off x="3300396" y="2443162"/>
                    <a:ext cx="2243124" cy="457201"/>
                    <a:chOff x="3300396" y="2443162"/>
                    <a:chExt cx="2243124" cy="457201"/>
                  </a:xfrm>
                </p:grpSpPr>
                <p:cxnSp>
                  <p:nvCxnSpPr>
                    <p:cNvPr id="47" name="Straight Connector 46">
                      <a:extLst>
                        <a:ext uri="{FF2B5EF4-FFF2-40B4-BE49-F238E27FC236}">
                          <a16:creationId xmlns:a16="http://schemas.microsoft.com/office/drawing/2014/main" id="{EC3E8D84-33D0-4B56-B980-BE2EFF89C6B7}"/>
                        </a:ext>
                      </a:extLst>
                    </p:cNvPr>
                    <p:cNvCxnSpPr/>
                    <p:nvPr/>
                  </p:nvCxnSpPr>
                  <p:spPr>
                    <a:xfrm>
                      <a:off x="3300396" y="2443162"/>
                      <a:ext cx="2243124" cy="0"/>
                    </a:xfrm>
                    <a:prstGeom prst="line">
                      <a:avLst/>
                    </a:prstGeom>
                    <a:ln w="317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941BF392-B0F7-421E-A5B4-087D9234DE6B}"/>
                        </a:ext>
                      </a:extLst>
                    </p:cNvPr>
                    <p:cNvCxnSpPr/>
                    <p:nvPr/>
                  </p:nvCxnSpPr>
                  <p:spPr>
                    <a:xfrm>
                      <a:off x="4957748" y="2443162"/>
                      <a:ext cx="0" cy="45720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D5A1E18E-D531-421A-AF99-216535C63356}"/>
                        </a:ext>
                      </a:extLst>
                    </p:cNvPr>
                    <p:cNvCxnSpPr/>
                    <p:nvPr/>
                  </p:nvCxnSpPr>
                  <p:spPr>
                    <a:xfrm>
                      <a:off x="5529232" y="2443162"/>
                      <a:ext cx="0" cy="45720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D8B70241-1DD1-4875-BB81-3FC84DBA60B9}"/>
                        </a:ext>
                      </a:extLst>
                    </p:cNvPr>
                    <p:cNvCxnSpPr/>
                    <p:nvPr/>
                  </p:nvCxnSpPr>
                  <p:spPr>
                    <a:xfrm>
                      <a:off x="4367198" y="2443162"/>
                      <a:ext cx="0" cy="45720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E6664FAE-2D94-44B4-8FF1-558945DFCC5E}"/>
                        </a:ext>
                      </a:extLst>
                    </p:cNvPr>
                    <p:cNvCxnSpPr/>
                    <p:nvPr/>
                  </p:nvCxnSpPr>
                  <p:spPr>
                    <a:xfrm>
                      <a:off x="3795698" y="2443162"/>
                      <a:ext cx="0" cy="45720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43" name="TextBox 42">
                    <a:extLst>
                      <a:ext uri="{FF2B5EF4-FFF2-40B4-BE49-F238E27FC236}">
                        <a16:creationId xmlns:a16="http://schemas.microsoft.com/office/drawing/2014/main" id="{A7A0793F-5732-4F12-9869-2552E1D44605}"/>
                      </a:ext>
                    </a:extLst>
                  </p:cNvPr>
                  <p:cNvSpPr txBox="1"/>
                  <p:nvPr/>
                </p:nvSpPr>
                <p:spPr>
                  <a:xfrm>
                    <a:off x="3600773" y="2910217"/>
                    <a:ext cx="389850" cy="261610"/>
                  </a:xfrm>
                  <a:prstGeom prst="rect">
                    <a:avLst/>
                  </a:prstGeom>
                  <a:noFill/>
                </p:spPr>
                <p:txBody>
                  <a:bodyPr wrap="square" rtlCol="0">
                    <a:spAutoFit/>
                  </a:bodyPr>
                  <a:lstStyle/>
                  <a:p>
                    <a:r>
                      <a:rPr lang="en-US" sz="1100" dirty="0"/>
                      <a:t>Apr</a:t>
                    </a:r>
                  </a:p>
                </p:txBody>
              </p:sp>
              <p:sp>
                <p:nvSpPr>
                  <p:cNvPr id="44" name="TextBox 43">
                    <a:extLst>
                      <a:ext uri="{FF2B5EF4-FFF2-40B4-BE49-F238E27FC236}">
                        <a16:creationId xmlns:a16="http://schemas.microsoft.com/office/drawing/2014/main" id="{E811A55D-5353-4C92-873E-DF9043D40001}"/>
                      </a:ext>
                    </a:extLst>
                  </p:cNvPr>
                  <p:cNvSpPr txBox="1"/>
                  <p:nvPr/>
                </p:nvSpPr>
                <p:spPr>
                  <a:xfrm>
                    <a:off x="4139055" y="2910217"/>
                    <a:ext cx="389850" cy="261610"/>
                  </a:xfrm>
                  <a:prstGeom prst="rect">
                    <a:avLst/>
                  </a:prstGeom>
                  <a:noFill/>
                </p:spPr>
                <p:txBody>
                  <a:bodyPr wrap="square" rtlCol="0">
                    <a:spAutoFit/>
                  </a:bodyPr>
                  <a:lstStyle/>
                  <a:p>
                    <a:r>
                      <a:rPr lang="en-US" sz="1100" dirty="0"/>
                      <a:t>Jul</a:t>
                    </a:r>
                  </a:p>
                </p:txBody>
              </p:sp>
              <p:sp>
                <p:nvSpPr>
                  <p:cNvPr id="45" name="TextBox 44">
                    <a:extLst>
                      <a:ext uri="{FF2B5EF4-FFF2-40B4-BE49-F238E27FC236}">
                        <a16:creationId xmlns:a16="http://schemas.microsoft.com/office/drawing/2014/main" id="{F3092C1A-12E3-4C22-B740-1FD2DBC7FD4C}"/>
                      </a:ext>
                    </a:extLst>
                  </p:cNvPr>
                  <p:cNvSpPr txBox="1"/>
                  <p:nvPr/>
                </p:nvSpPr>
                <p:spPr>
                  <a:xfrm>
                    <a:off x="4762823" y="2926722"/>
                    <a:ext cx="389850" cy="261610"/>
                  </a:xfrm>
                  <a:prstGeom prst="rect">
                    <a:avLst/>
                  </a:prstGeom>
                  <a:noFill/>
                </p:spPr>
                <p:txBody>
                  <a:bodyPr wrap="square" rtlCol="0">
                    <a:spAutoFit/>
                  </a:bodyPr>
                  <a:lstStyle/>
                  <a:p>
                    <a:r>
                      <a:rPr lang="en-US" sz="1100" dirty="0"/>
                      <a:t>Oct</a:t>
                    </a:r>
                  </a:p>
                </p:txBody>
              </p:sp>
              <p:sp>
                <p:nvSpPr>
                  <p:cNvPr id="46" name="TextBox 45">
                    <a:extLst>
                      <a:ext uri="{FF2B5EF4-FFF2-40B4-BE49-F238E27FC236}">
                        <a16:creationId xmlns:a16="http://schemas.microsoft.com/office/drawing/2014/main" id="{6B14A296-E616-492A-93EA-D587CB319220}"/>
                      </a:ext>
                    </a:extLst>
                  </p:cNvPr>
                  <p:cNvSpPr txBox="1"/>
                  <p:nvPr/>
                </p:nvSpPr>
                <p:spPr>
                  <a:xfrm>
                    <a:off x="5344167" y="2910217"/>
                    <a:ext cx="389850" cy="261610"/>
                  </a:xfrm>
                  <a:prstGeom prst="rect">
                    <a:avLst/>
                  </a:prstGeom>
                  <a:noFill/>
                </p:spPr>
                <p:txBody>
                  <a:bodyPr wrap="square" rtlCol="0">
                    <a:spAutoFit/>
                  </a:bodyPr>
                  <a:lstStyle/>
                  <a:p>
                    <a:r>
                      <a:rPr lang="en-US" sz="1100" dirty="0"/>
                      <a:t>Jan</a:t>
                    </a:r>
                  </a:p>
                </p:txBody>
              </p:sp>
            </p:grpSp>
            <p:grpSp>
              <p:nvGrpSpPr>
                <p:cNvPr id="20" name="Group 19">
                  <a:extLst>
                    <a:ext uri="{FF2B5EF4-FFF2-40B4-BE49-F238E27FC236}">
                      <a16:creationId xmlns:a16="http://schemas.microsoft.com/office/drawing/2014/main" id="{FC88F04A-6324-4193-956B-7BFA94971E4B}"/>
                    </a:ext>
                  </a:extLst>
                </p:cNvPr>
                <p:cNvGrpSpPr/>
                <p:nvPr/>
              </p:nvGrpSpPr>
              <p:grpSpPr>
                <a:xfrm>
                  <a:off x="7581868" y="5728159"/>
                  <a:ext cx="2433621" cy="745170"/>
                  <a:chOff x="3300396" y="2443162"/>
                  <a:chExt cx="2433621" cy="745170"/>
                </a:xfrm>
              </p:grpSpPr>
              <p:grpSp>
                <p:nvGrpSpPr>
                  <p:cNvPr id="32" name="Group 31">
                    <a:extLst>
                      <a:ext uri="{FF2B5EF4-FFF2-40B4-BE49-F238E27FC236}">
                        <a16:creationId xmlns:a16="http://schemas.microsoft.com/office/drawing/2014/main" id="{C6A71479-F583-40BA-8D5C-A6D0FCB6BA6D}"/>
                      </a:ext>
                    </a:extLst>
                  </p:cNvPr>
                  <p:cNvGrpSpPr/>
                  <p:nvPr/>
                </p:nvGrpSpPr>
                <p:grpSpPr>
                  <a:xfrm>
                    <a:off x="3300396" y="2443162"/>
                    <a:ext cx="2243124" cy="457201"/>
                    <a:chOff x="3300396" y="2443162"/>
                    <a:chExt cx="2243124" cy="457201"/>
                  </a:xfrm>
                </p:grpSpPr>
                <p:cxnSp>
                  <p:nvCxnSpPr>
                    <p:cNvPr id="37" name="Straight Connector 36">
                      <a:extLst>
                        <a:ext uri="{FF2B5EF4-FFF2-40B4-BE49-F238E27FC236}">
                          <a16:creationId xmlns:a16="http://schemas.microsoft.com/office/drawing/2014/main" id="{804C2224-93F5-4824-810F-4941B37C6F76}"/>
                        </a:ext>
                      </a:extLst>
                    </p:cNvPr>
                    <p:cNvCxnSpPr/>
                    <p:nvPr/>
                  </p:nvCxnSpPr>
                  <p:spPr>
                    <a:xfrm>
                      <a:off x="3300396" y="2443162"/>
                      <a:ext cx="2243124" cy="0"/>
                    </a:xfrm>
                    <a:prstGeom prst="line">
                      <a:avLst/>
                    </a:prstGeom>
                    <a:ln w="317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55A02EA-E1E5-451B-AA72-02916B20D41E}"/>
                        </a:ext>
                      </a:extLst>
                    </p:cNvPr>
                    <p:cNvCxnSpPr/>
                    <p:nvPr/>
                  </p:nvCxnSpPr>
                  <p:spPr>
                    <a:xfrm>
                      <a:off x="4957748" y="2443162"/>
                      <a:ext cx="0" cy="45720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17CE87A-7257-4AB0-B307-602730BE73A1}"/>
                        </a:ext>
                      </a:extLst>
                    </p:cNvPr>
                    <p:cNvCxnSpPr/>
                    <p:nvPr/>
                  </p:nvCxnSpPr>
                  <p:spPr>
                    <a:xfrm>
                      <a:off x="5529232" y="2443162"/>
                      <a:ext cx="0" cy="45720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3921DA3-0907-4E76-84EB-03325117D8D0}"/>
                        </a:ext>
                      </a:extLst>
                    </p:cNvPr>
                    <p:cNvCxnSpPr/>
                    <p:nvPr/>
                  </p:nvCxnSpPr>
                  <p:spPr>
                    <a:xfrm>
                      <a:off x="4367198" y="2443162"/>
                      <a:ext cx="0" cy="45720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4F26099-4CB7-4DF7-9C7F-1D58E047A6E6}"/>
                        </a:ext>
                      </a:extLst>
                    </p:cNvPr>
                    <p:cNvCxnSpPr/>
                    <p:nvPr/>
                  </p:nvCxnSpPr>
                  <p:spPr>
                    <a:xfrm>
                      <a:off x="3795698" y="2443162"/>
                      <a:ext cx="0" cy="45720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33" name="TextBox 32">
                    <a:extLst>
                      <a:ext uri="{FF2B5EF4-FFF2-40B4-BE49-F238E27FC236}">
                        <a16:creationId xmlns:a16="http://schemas.microsoft.com/office/drawing/2014/main" id="{CED31183-37AA-4F40-ADFD-A47E375EFAB2}"/>
                      </a:ext>
                    </a:extLst>
                  </p:cNvPr>
                  <p:cNvSpPr txBox="1"/>
                  <p:nvPr/>
                </p:nvSpPr>
                <p:spPr>
                  <a:xfrm>
                    <a:off x="3600773" y="2910217"/>
                    <a:ext cx="389850" cy="261610"/>
                  </a:xfrm>
                  <a:prstGeom prst="rect">
                    <a:avLst/>
                  </a:prstGeom>
                  <a:noFill/>
                </p:spPr>
                <p:txBody>
                  <a:bodyPr wrap="square" rtlCol="0">
                    <a:spAutoFit/>
                  </a:bodyPr>
                  <a:lstStyle/>
                  <a:p>
                    <a:r>
                      <a:rPr lang="en-US" sz="1100" dirty="0"/>
                      <a:t>Apr</a:t>
                    </a:r>
                  </a:p>
                </p:txBody>
              </p:sp>
              <p:sp>
                <p:nvSpPr>
                  <p:cNvPr id="34" name="TextBox 33">
                    <a:extLst>
                      <a:ext uri="{FF2B5EF4-FFF2-40B4-BE49-F238E27FC236}">
                        <a16:creationId xmlns:a16="http://schemas.microsoft.com/office/drawing/2014/main" id="{0B248EFD-C056-4B0A-B813-318A3BD5039F}"/>
                      </a:ext>
                    </a:extLst>
                  </p:cNvPr>
                  <p:cNvSpPr txBox="1"/>
                  <p:nvPr/>
                </p:nvSpPr>
                <p:spPr>
                  <a:xfrm>
                    <a:off x="4139055" y="2910217"/>
                    <a:ext cx="389850" cy="261610"/>
                  </a:xfrm>
                  <a:prstGeom prst="rect">
                    <a:avLst/>
                  </a:prstGeom>
                  <a:noFill/>
                </p:spPr>
                <p:txBody>
                  <a:bodyPr wrap="square" rtlCol="0">
                    <a:spAutoFit/>
                  </a:bodyPr>
                  <a:lstStyle/>
                  <a:p>
                    <a:r>
                      <a:rPr lang="en-US" sz="1100" dirty="0"/>
                      <a:t>Jul</a:t>
                    </a:r>
                  </a:p>
                </p:txBody>
              </p:sp>
              <p:sp>
                <p:nvSpPr>
                  <p:cNvPr id="35" name="TextBox 34">
                    <a:extLst>
                      <a:ext uri="{FF2B5EF4-FFF2-40B4-BE49-F238E27FC236}">
                        <a16:creationId xmlns:a16="http://schemas.microsoft.com/office/drawing/2014/main" id="{C1817C72-9DD0-445F-9DB8-99FDCECC17D6}"/>
                      </a:ext>
                    </a:extLst>
                  </p:cNvPr>
                  <p:cNvSpPr txBox="1"/>
                  <p:nvPr/>
                </p:nvSpPr>
                <p:spPr>
                  <a:xfrm>
                    <a:off x="4762823" y="2926722"/>
                    <a:ext cx="389850" cy="261610"/>
                  </a:xfrm>
                  <a:prstGeom prst="rect">
                    <a:avLst/>
                  </a:prstGeom>
                  <a:noFill/>
                </p:spPr>
                <p:txBody>
                  <a:bodyPr wrap="square" rtlCol="0">
                    <a:spAutoFit/>
                  </a:bodyPr>
                  <a:lstStyle/>
                  <a:p>
                    <a:r>
                      <a:rPr lang="en-US" sz="1100" dirty="0"/>
                      <a:t>Oct</a:t>
                    </a:r>
                  </a:p>
                </p:txBody>
              </p:sp>
              <p:sp>
                <p:nvSpPr>
                  <p:cNvPr id="36" name="TextBox 35">
                    <a:extLst>
                      <a:ext uri="{FF2B5EF4-FFF2-40B4-BE49-F238E27FC236}">
                        <a16:creationId xmlns:a16="http://schemas.microsoft.com/office/drawing/2014/main" id="{519E0461-5370-4973-B1CE-D4949154C9E2}"/>
                      </a:ext>
                    </a:extLst>
                  </p:cNvPr>
                  <p:cNvSpPr txBox="1"/>
                  <p:nvPr/>
                </p:nvSpPr>
                <p:spPr>
                  <a:xfrm>
                    <a:off x="5344167" y="2910217"/>
                    <a:ext cx="389850" cy="261610"/>
                  </a:xfrm>
                  <a:prstGeom prst="rect">
                    <a:avLst/>
                  </a:prstGeom>
                  <a:noFill/>
                </p:spPr>
                <p:txBody>
                  <a:bodyPr wrap="square" rtlCol="0">
                    <a:spAutoFit/>
                  </a:bodyPr>
                  <a:lstStyle/>
                  <a:p>
                    <a:r>
                      <a:rPr lang="en-US" sz="1100" dirty="0"/>
                      <a:t>Jan</a:t>
                    </a:r>
                  </a:p>
                </p:txBody>
              </p:sp>
            </p:grpSp>
            <p:grpSp>
              <p:nvGrpSpPr>
                <p:cNvPr id="21" name="Group 20">
                  <a:extLst>
                    <a:ext uri="{FF2B5EF4-FFF2-40B4-BE49-F238E27FC236}">
                      <a16:creationId xmlns:a16="http://schemas.microsoft.com/office/drawing/2014/main" id="{B716F041-A7EF-4DE0-B27A-2986F5D082F8}"/>
                    </a:ext>
                  </a:extLst>
                </p:cNvPr>
                <p:cNvGrpSpPr/>
                <p:nvPr/>
              </p:nvGrpSpPr>
              <p:grpSpPr>
                <a:xfrm>
                  <a:off x="9824992" y="5728159"/>
                  <a:ext cx="2433621" cy="748521"/>
                  <a:chOff x="3300396" y="2443162"/>
                  <a:chExt cx="2433621" cy="748521"/>
                </a:xfrm>
              </p:grpSpPr>
              <p:grpSp>
                <p:nvGrpSpPr>
                  <p:cNvPr id="22" name="Group 21">
                    <a:extLst>
                      <a:ext uri="{FF2B5EF4-FFF2-40B4-BE49-F238E27FC236}">
                        <a16:creationId xmlns:a16="http://schemas.microsoft.com/office/drawing/2014/main" id="{19B80585-7B0E-4F60-BA8F-0E8D146A2CA5}"/>
                      </a:ext>
                    </a:extLst>
                  </p:cNvPr>
                  <p:cNvGrpSpPr/>
                  <p:nvPr/>
                </p:nvGrpSpPr>
                <p:grpSpPr>
                  <a:xfrm>
                    <a:off x="3300396" y="2443162"/>
                    <a:ext cx="2243124" cy="457201"/>
                    <a:chOff x="3300396" y="2443162"/>
                    <a:chExt cx="2243124" cy="457201"/>
                  </a:xfrm>
                </p:grpSpPr>
                <p:cxnSp>
                  <p:nvCxnSpPr>
                    <p:cNvPr id="27" name="Straight Connector 26">
                      <a:extLst>
                        <a:ext uri="{FF2B5EF4-FFF2-40B4-BE49-F238E27FC236}">
                          <a16:creationId xmlns:a16="http://schemas.microsoft.com/office/drawing/2014/main" id="{D7F26258-34A2-4A83-AA87-F9A7014F449A}"/>
                        </a:ext>
                      </a:extLst>
                    </p:cNvPr>
                    <p:cNvCxnSpPr/>
                    <p:nvPr/>
                  </p:nvCxnSpPr>
                  <p:spPr>
                    <a:xfrm>
                      <a:off x="3300396" y="2443162"/>
                      <a:ext cx="2243124" cy="0"/>
                    </a:xfrm>
                    <a:prstGeom prst="line">
                      <a:avLst/>
                    </a:prstGeom>
                    <a:ln w="317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2CBCA0C-A03F-4D9D-9498-5D487FA8151D}"/>
                        </a:ext>
                      </a:extLst>
                    </p:cNvPr>
                    <p:cNvCxnSpPr/>
                    <p:nvPr/>
                  </p:nvCxnSpPr>
                  <p:spPr>
                    <a:xfrm>
                      <a:off x="4957748" y="2443162"/>
                      <a:ext cx="0" cy="45720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3E28F88-08AF-4683-8A60-186FF59E0DE8}"/>
                        </a:ext>
                      </a:extLst>
                    </p:cNvPr>
                    <p:cNvCxnSpPr/>
                    <p:nvPr/>
                  </p:nvCxnSpPr>
                  <p:spPr>
                    <a:xfrm>
                      <a:off x="5529232" y="2443162"/>
                      <a:ext cx="0" cy="45720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C69F11B-E1CF-4DFE-ABBA-F00347BF2BCC}"/>
                        </a:ext>
                      </a:extLst>
                    </p:cNvPr>
                    <p:cNvCxnSpPr/>
                    <p:nvPr/>
                  </p:nvCxnSpPr>
                  <p:spPr>
                    <a:xfrm>
                      <a:off x="4367198" y="2443162"/>
                      <a:ext cx="0" cy="45720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0303EFD-5D45-4A52-BE16-993CED38A418}"/>
                        </a:ext>
                      </a:extLst>
                    </p:cNvPr>
                    <p:cNvCxnSpPr/>
                    <p:nvPr/>
                  </p:nvCxnSpPr>
                  <p:spPr>
                    <a:xfrm>
                      <a:off x="3795698" y="2443162"/>
                      <a:ext cx="0" cy="45720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3" name="TextBox 22">
                    <a:extLst>
                      <a:ext uri="{FF2B5EF4-FFF2-40B4-BE49-F238E27FC236}">
                        <a16:creationId xmlns:a16="http://schemas.microsoft.com/office/drawing/2014/main" id="{1BFFA4E7-FDBE-490F-895D-BBE649174148}"/>
                      </a:ext>
                    </a:extLst>
                  </p:cNvPr>
                  <p:cNvSpPr txBox="1"/>
                  <p:nvPr/>
                </p:nvSpPr>
                <p:spPr>
                  <a:xfrm>
                    <a:off x="3600773" y="2910217"/>
                    <a:ext cx="389850" cy="261610"/>
                  </a:xfrm>
                  <a:prstGeom prst="rect">
                    <a:avLst/>
                  </a:prstGeom>
                  <a:noFill/>
                </p:spPr>
                <p:txBody>
                  <a:bodyPr wrap="square" rtlCol="0">
                    <a:spAutoFit/>
                  </a:bodyPr>
                  <a:lstStyle/>
                  <a:p>
                    <a:r>
                      <a:rPr lang="en-US" sz="1100" dirty="0"/>
                      <a:t>Apr</a:t>
                    </a:r>
                  </a:p>
                </p:txBody>
              </p:sp>
              <p:sp>
                <p:nvSpPr>
                  <p:cNvPr id="24" name="TextBox 23">
                    <a:extLst>
                      <a:ext uri="{FF2B5EF4-FFF2-40B4-BE49-F238E27FC236}">
                        <a16:creationId xmlns:a16="http://schemas.microsoft.com/office/drawing/2014/main" id="{58AABFE1-4DE2-4A8E-8870-69E8D0178FBD}"/>
                      </a:ext>
                    </a:extLst>
                  </p:cNvPr>
                  <p:cNvSpPr txBox="1"/>
                  <p:nvPr/>
                </p:nvSpPr>
                <p:spPr>
                  <a:xfrm>
                    <a:off x="4139055" y="2910217"/>
                    <a:ext cx="389850" cy="261610"/>
                  </a:xfrm>
                  <a:prstGeom prst="rect">
                    <a:avLst/>
                  </a:prstGeom>
                  <a:noFill/>
                </p:spPr>
                <p:txBody>
                  <a:bodyPr wrap="square" rtlCol="0">
                    <a:spAutoFit/>
                  </a:bodyPr>
                  <a:lstStyle/>
                  <a:p>
                    <a:r>
                      <a:rPr lang="en-US" sz="1100" dirty="0"/>
                      <a:t>Jul</a:t>
                    </a:r>
                  </a:p>
                </p:txBody>
              </p:sp>
              <p:sp>
                <p:nvSpPr>
                  <p:cNvPr id="25" name="TextBox 24">
                    <a:extLst>
                      <a:ext uri="{FF2B5EF4-FFF2-40B4-BE49-F238E27FC236}">
                        <a16:creationId xmlns:a16="http://schemas.microsoft.com/office/drawing/2014/main" id="{500BA8C7-1E0C-46F7-8435-825F6888BF7A}"/>
                      </a:ext>
                    </a:extLst>
                  </p:cNvPr>
                  <p:cNvSpPr txBox="1"/>
                  <p:nvPr/>
                </p:nvSpPr>
                <p:spPr>
                  <a:xfrm>
                    <a:off x="4762823" y="2926722"/>
                    <a:ext cx="389850" cy="261610"/>
                  </a:xfrm>
                  <a:prstGeom prst="rect">
                    <a:avLst/>
                  </a:prstGeom>
                  <a:noFill/>
                </p:spPr>
                <p:txBody>
                  <a:bodyPr wrap="square" rtlCol="0">
                    <a:spAutoFit/>
                  </a:bodyPr>
                  <a:lstStyle/>
                  <a:p>
                    <a:r>
                      <a:rPr lang="en-US" sz="1100" dirty="0"/>
                      <a:t>Oct</a:t>
                    </a:r>
                  </a:p>
                </p:txBody>
              </p:sp>
              <p:sp>
                <p:nvSpPr>
                  <p:cNvPr id="26" name="TextBox 25">
                    <a:extLst>
                      <a:ext uri="{FF2B5EF4-FFF2-40B4-BE49-F238E27FC236}">
                        <a16:creationId xmlns:a16="http://schemas.microsoft.com/office/drawing/2014/main" id="{BDC25588-6817-4F90-A94F-0468588FF7E0}"/>
                      </a:ext>
                    </a:extLst>
                  </p:cNvPr>
                  <p:cNvSpPr txBox="1"/>
                  <p:nvPr/>
                </p:nvSpPr>
                <p:spPr>
                  <a:xfrm>
                    <a:off x="5344167" y="2930073"/>
                    <a:ext cx="389850" cy="261610"/>
                  </a:xfrm>
                  <a:prstGeom prst="rect">
                    <a:avLst/>
                  </a:prstGeom>
                  <a:noFill/>
                </p:spPr>
                <p:txBody>
                  <a:bodyPr wrap="square" rtlCol="0">
                    <a:spAutoFit/>
                  </a:bodyPr>
                  <a:lstStyle/>
                  <a:p>
                    <a:r>
                      <a:rPr lang="en-US" sz="1100" dirty="0"/>
                      <a:t>Jan</a:t>
                    </a:r>
                  </a:p>
                </p:txBody>
              </p:sp>
            </p:grpSp>
          </p:grpSp>
          <p:cxnSp>
            <p:nvCxnSpPr>
              <p:cNvPr id="14" name="Straight Connector 13">
                <a:extLst>
                  <a:ext uri="{FF2B5EF4-FFF2-40B4-BE49-F238E27FC236}">
                    <a16:creationId xmlns:a16="http://schemas.microsoft.com/office/drawing/2014/main" id="{1E5A000E-FF91-4119-8A95-E8B0EE1CD36F}"/>
                  </a:ext>
                </a:extLst>
              </p:cNvPr>
              <p:cNvCxnSpPr>
                <a:cxnSpLocks/>
                <a:endCxn id="15" idx="0"/>
              </p:cNvCxnSpPr>
              <p:nvPr/>
            </p:nvCxnSpPr>
            <p:spPr>
              <a:xfrm>
                <a:off x="1077672" y="5746037"/>
                <a:ext cx="0" cy="45377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038D3966-52D1-4AFB-8B21-ED4EA64430DE}"/>
                  </a:ext>
                </a:extLst>
              </p:cNvPr>
              <p:cNvSpPr txBox="1"/>
              <p:nvPr/>
            </p:nvSpPr>
            <p:spPr>
              <a:xfrm>
                <a:off x="857247" y="6199810"/>
                <a:ext cx="440849" cy="261610"/>
              </a:xfrm>
              <a:prstGeom prst="rect">
                <a:avLst/>
              </a:prstGeom>
              <a:noFill/>
            </p:spPr>
            <p:txBody>
              <a:bodyPr wrap="square" rtlCol="0">
                <a:spAutoFit/>
              </a:bodyPr>
              <a:lstStyle/>
              <a:p>
                <a:r>
                  <a:rPr lang="en-US" sz="1100" dirty="0"/>
                  <a:t>Mar</a:t>
                </a:r>
              </a:p>
            </p:txBody>
          </p:sp>
        </p:grpSp>
        <p:sp>
          <p:nvSpPr>
            <p:cNvPr id="7" name="Rectangle 6">
              <a:extLst>
                <a:ext uri="{FF2B5EF4-FFF2-40B4-BE49-F238E27FC236}">
                  <a16:creationId xmlns:a16="http://schemas.microsoft.com/office/drawing/2014/main" id="{3A480D67-07CA-4C57-A447-3B8C89F5F6CE}"/>
                </a:ext>
              </a:extLst>
            </p:cNvPr>
            <p:cNvSpPr/>
            <p:nvPr/>
          </p:nvSpPr>
          <p:spPr>
            <a:xfrm>
              <a:off x="861998" y="4552934"/>
              <a:ext cx="1081090" cy="584768"/>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SY 19-20</a:t>
              </a:r>
            </a:p>
          </p:txBody>
        </p:sp>
        <p:sp>
          <p:nvSpPr>
            <p:cNvPr id="8" name="Rectangle 7">
              <a:extLst>
                <a:ext uri="{FF2B5EF4-FFF2-40B4-BE49-F238E27FC236}">
                  <a16:creationId xmlns:a16="http://schemas.microsoft.com/office/drawing/2014/main" id="{9518F12A-E4E6-4F82-A1DC-01ED54531DAB}"/>
                </a:ext>
              </a:extLst>
            </p:cNvPr>
            <p:cNvSpPr/>
            <p:nvPr/>
          </p:nvSpPr>
          <p:spPr>
            <a:xfrm>
              <a:off x="1954955" y="4552934"/>
              <a:ext cx="2243124" cy="584768"/>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SY 20-21</a:t>
              </a:r>
            </a:p>
          </p:txBody>
        </p:sp>
        <p:sp>
          <p:nvSpPr>
            <p:cNvPr id="9" name="Rectangle 8">
              <a:extLst>
                <a:ext uri="{FF2B5EF4-FFF2-40B4-BE49-F238E27FC236}">
                  <a16:creationId xmlns:a16="http://schemas.microsoft.com/office/drawing/2014/main" id="{6CAF7C24-96AA-4856-8A95-8ABDA26EC9C5}"/>
                </a:ext>
              </a:extLst>
            </p:cNvPr>
            <p:cNvSpPr/>
            <p:nvPr/>
          </p:nvSpPr>
          <p:spPr>
            <a:xfrm>
              <a:off x="4208681" y="4546766"/>
              <a:ext cx="2243124" cy="584768"/>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SY 21-22</a:t>
              </a:r>
            </a:p>
          </p:txBody>
        </p:sp>
        <p:sp>
          <p:nvSpPr>
            <p:cNvPr id="10" name="Rectangle 9">
              <a:extLst>
                <a:ext uri="{FF2B5EF4-FFF2-40B4-BE49-F238E27FC236}">
                  <a16:creationId xmlns:a16="http://schemas.microsoft.com/office/drawing/2014/main" id="{90112C08-20D8-4DBB-9AE7-63BC2CF0F7EA}"/>
                </a:ext>
              </a:extLst>
            </p:cNvPr>
            <p:cNvSpPr/>
            <p:nvPr/>
          </p:nvSpPr>
          <p:spPr>
            <a:xfrm>
              <a:off x="6463672" y="4546766"/>
              <a:ext cx="2243124" cy="584768"/>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SY 22-23</a:t>
              </a:r>
            </a:p>
          </p:txBody>
        </p:sp>
        <p:sp>
          <p:nvSpPr>
            <p:cNvPr id="11" name="Rectangle 10">
              <a:extLst>
                <a:ext uri="{FF2B5EF4-FFF2-40B4-BE49-F238E27FC236}">
                  <a16:creationId xmlns:a16="http://schemas.microsoft.com/office/drawing/2014/main" id="{8DCF211D-FD85-478A-B0C0-83D79BAC9BA7}"/>
                </a:ext>
              </a:extLst>
            </p:cNvPr>
            <p:cNvSpPr/>
            <p:nvPr/>
          </p:nvSpPr>
          <p:spPr>
            <a:xfrm>
              <a:off x="8702203" y="4556290"/>
              <a:ext cx="2243124" cy="584768"/>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SY 23-24</a:t>
              </a:r>
            </a:p>
          </p:txBody>
        </p:sp>
        <p:sp>
          <p:nvSpPr>
            <p:cNvPr id="12" name="Rectangle 11">
              <a:extLst>
                <a:ext uri="{FF2B5EF4-FFF2-40B4-BE49-F238E27FC236}">
                  <a16:creationId xmlns:a16="http://schemas.microsoft.com/office/drawing/2014/main" id="{D29C7E72-9605-4D63-BA8C-9740B6476B0B}"/>
                </a:ext>
              </a:extLst>
            </p:cNvPr>
            <p:cNvSpPr/>
            <p:nvPr/>
          </p:nvSpPr>
          <p:spPr>
            <a:xfrm>
              <a:off x="10959486" y="4549893"/>
              <a:ext cx="1094341" cy="584768"/>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SY 24-25</a:t>
              </a:r>
            </a:p>
          </p:txBody>
        </p:sp>
      </p:grpSp>
      <p:cxnSp>
        <p:nvCxnSpPr>
          <p:cNvPr id="88" name="Straight Arrow Connector 87">
            <a:extLst>
              <a:ext uri="{FF2B5EF4-FFF2-40B4-BE49-F238E27FC236}">
                <a16:creationId xmlns:a16="http://schemas.microsoft.com/office/drawing/2014/main" id="{592F6943-7FFF-4983-AEE9-7EF758C41135}"/>
              </a:ext>
            </a:extLst>
          </p:cNvPr>
          <p:cNvCxnSpPr/>
          <p:nvPr/>
        </p:nvCxnSpPr>
        <p:spPr>
          <a:xfrm flipH="1">
            <a:off x="6424739" y="2599310"/>
            <a:ext cx="1410324" cy="2023748"/>
          </a:xfrm>
          <a:prstGeom prst="straightConnector1">
            <a:avLst/>
          </a:prstGeom>
          <a:ln w="254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0A6CD117-255B-45D7-B4CE-265D153B9E5B}"/>
              </a:ext>
            </a:extLst>
          </p:cNvPr>
          <p:cNvCxnSpPr/>
          <p:nvPr/>
        </p:nvCxnSpPr>
        <p:spPr>
          <a:xfrm flipH="1">
            <a:off x="8780781" y="1958765"/>
            <a:ext cx="1788197" cy="2664293"/>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44FCE6DE-086F-49C8-ADBD-118077B051EE}"/>
              </a:ext>
            </a:extLst>
          </p:cNvPr>
          <p:cNvCxnSpPr>
            <a:cxnSpLocks/>
          </p:cNvCxnSpPr>
          <p:nvPr/>
        </p:nvCxnSpPr>
        <p:spPr>
          <a:xfrm flipH="1">
            <a:off x="11170041" y="1285729"/>
            <a:ext cx="839031" cy="3337329"/>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id="{B2D184BC-FF3E-48F4-BBA0-F12CE4CA4370}"/>
              </a:ext>
            </a:extLst>
          </p:cNvPr>
          <p:cNvSpPr txBox="1"/>
          <p:nvPr/>
        </p:nvSpPr>
        <p:spPr>
          <a:xfrm>
            <a:off x="8030010" y="1287049"/>
            <a:ext cx="4048276"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  </a:t>
            </a:r>
            <a:r>
              <a:rPr lang="en-US" sz="1600" i="1" dirty="0">
                <a:highlight>
                  <a:srgbClr val="FFFF00"/>
                </a:highlight>
                <a:latin typeface="Arial" panose="020B0604020202020204" pitchFamily="34" charset="0"/>
                <a:cs typeface="Arial" panose="020B0604020202020204" pitchFamily="34" charset="0"/>
              </a:rPr>
              <a:t>*20% must be used for learning loss</a:t>
            </a:r>
          </a:p>
        </p:txBody>
      </p:sp>
      <p:sp>
        <p:nvSpPr>
          <p:cNvPr id="95" name="TextBox 94">
            <a:extLst>
              <a:ext uri="{FF2B5EF4-FFF2-40B4-BE49-F238E27FC236}">
                <a16:creationId xmlns:a16="http://schemas.microsoft.com/office/drawing/2014/main" id="{4833CC1E-04C4-4522-906D-0EC7266F4804}"/>
              </a:ext>
            </a:extLst>
          </p:cNvPr>
          <p:cNvSpPr txBox="1"/>
          <p:nvPr/>
        </p:nvSpPr>
        <p:spPr>
          <a:xfrm>
            <a:off x="4325994" y="1950030"/>
            <a:ext cx="7752292"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  </a:t>
            </a:r>
            <a:r>
              <a:rPr lang="en-US" sz="1600" i="1" dirty="0">
                <a:highlight>
                  <a:srgbClr val="FFFF00"/>
                </a:highlight>
                <a:latin typeface="Arial" panose="020B0604020202020204" pitchFamily="34" charset="0"/>
                <a:cs typeface="Arial" panose="020B0604020202020204" pitchFamily="34" charset="0"/>
              </a:rPr>
              <a:t>*Broadly flexible — ED says expenses must relate to COVID-19</a:t>
            </a:r>
            <a:endParaRPr lang="en-US" i="1" dirty="0">
              <a:highlight>
                <a:srgbClr val="FFFF00"/>
              </a:highlight>
              <a:latin typeface="Arial" panose="020B0604020202020204" pitchFamily="34" charset="0"/>
              <a:cs typeface="Arial" panose="020B0604020202020204" pitchFamily="34" charset="0"/>
            </a:endParaRPr>
          </a:p>
        </p:txBody>
      </p:sp>
      <p:pic>
        <p:nvPicPr>
          <p:cNvPr id="81" name="Picture 80">
            <a:extLst>
              <a:ext uri="{FF2B5EF4-FFF2-40B4-BE49-F238E27FC236}">
                <a16:creationId xmlns:a16="http://schemas.microsoft.com/office/drawing/2014/main" id="{549F051D-455E-4603-8F4C-7602222A76AC}"/>
              </a:ext>
            </a:extLst>
          </p:cNvPr>
          <p:cNvPicPr>
            <a:picLocks noChangeAspect="1"/>
          </p:cNvPicPr>
          <p:nvPr/>
        </p:nvPicPr>
        <p:blipFill>
          <a:blip r:embed="rId4"/>
          <a:stretch>
            <a:fillRect/>
          </a:stretch>
        </p:blipFill>
        <p:spPr>
          <a:xfrm>
            <a:off x="2212213" y="6256763"/>
            <a:ext cx="1550125" cy="422976"/>
          </a:xfrm>
          <a:prstGeom prst="rect">
            <a:avLst/>
          </a:prstGeom>
        </p:spPr>
      </p:pic>
    </p:spTree>
    <p:extLst>
      <p:ext uri="{BB962C8B-B14F-4D97-AF65-F5344CB8AC3E}">
        <p14:creationId xmlns:p14="http://schemas.microsoft.com/office/powerpoint/2010/main" val="3879074948"/>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SBO2014 Widescree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extLst>
    <a:ext uri="{05A4C25C-085E-4340-85A3-A5531E510DB2}">
      <thm15:themeFamily xmlns:thm15="http://schemas.microsoft.com/office/thememl/2012/main" name="ASBO2014 Widescreen Template" id="{38EC3346-FC88-484A-944F-D5BF4619C106}" vid="{1F1A9141-F2E7-4716-B4A9-DCBC318F7FD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ASBO2014 Widescreen Template</Template>
  <TotalTime>2086</TotalTime>
  <Words>3427</Words>
  <Application>Microsoft Office PowerPoint</Application>
  <PresentationFormat>Widescreen</PresentationFormat>
  <Paragraphs>270</Paragraphs>
  <Slides>22</Slides>
  <Notes>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22</vt:i4>
      </vt:variant>
    </vt:vector>
  </HeadingPairs>
  <TitlesOfParts>
    <vt:vector size="33" baseType="lpstr">
      <vt:lpstr>Arial</vt:lpstr>
      <vt:lpstr>Calibri</vt:lpstr>
      <vt:lpstr>Calibri Light</vt:lpstr>
      <vt:lpstr>Georgia</vt:lpstr>
      <vt:lpstr>Roboto Bold</vt:lpstr>
      <vt:lpstr>Roboto Light</vt:lpstr>
      <vt:lpstr>Trebuchet MS</vt:lpstr>
      <vt:lpstr>Wingdings 2</vt:lpstr>
      <vt:lpstr>Custom Design</vt:lpstr>
      <vt:lpstr>ASBO2014 Widescreen Template</vt:lpstr>
      <vt:lpstr>1_Custom Design</vt:lpstr>
      <vt:lpstr>Federal Policy Update   Legislative Advocacy Conference July 13–15, 2021  Presented by:  Noelle Ellerson Ng Sasha Pudelski Elleka Yost </vt:lpstr>
      <vt:lpstr>Noelle Ellerson Ng Associate Executive Director of Advocacy &amp; Governance, AASA  Sasha Pudelski Advocacy Director, AASA  Elleka Yost Director of Advocacy, ASBO International</vt:lpstr>
      <vt:lpstr>Overview</vt:lpstr>
      <vt:lpstr>COVID Legislation Recap</vt:lpstr>
      <vt:lpstr>FY21 / COVID 5 (COVID Relief)</vt:lpstr>
      <vt:lpstr>FY21 / COVID 5 (Appropriations)</vt:lpstr>
      <vt:lpstr>COVID 6: The American Rescue Plan (ARP)</vt:lpstr>
      <vt:lpstr>ARP Money Is Under Attack</vt:lpstr>
      <vt:lpstr>LEAs Have Until 2024 to Obligate ARP Funds</vt:lpstr>
      <vt:lpstr>ARP: Distribution/Use of Funding </vt:lpstr>
      <vt:lpstr>ARP: Maintenance of Equity (MoEq)</vt:lpstr>
      <vt:lpstr>ARP: Additional Set Asides</vt:lpstr>
      <vt:lpstr>ARP: LEA Plan Requirements</vt:lpstr>
      <vt:lpstr>ARP: Homework Gap Funding</vt:lpstr>
      <vt:lpstr>ARP: Other Provisions</vt:lpstr>
      <vt:lpstr>FY22 Appropriations</vt:lpstr>
      <vt:lpstr>Civil Rights Issues &amp; Vouchers</vt:lpstr>
      <vt:lpstr>School Infrastructure</vt:lpstr>
      <vt:lpstr>Other Policy Issues</vt:lpstr>
      <vt:lpstr>Other Policy Issues</vt:lpstr>
      <vt:lpstr>Advocacy Resources</vt:lpstr>
      <vt:lpstr>Questions? Contact Us!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Callan Broos</dc:creator>
  <cp:lastModifiedBy>Pudelski, Sasha</cp:lastModifiedBy>
  <cp:revision>62</cp:revision>
  <cp:lastPrinted>2017-06-22T16:39:20Z</cp:lastPrinted>
  <dcterms:created xsi:type="dcterms:W3CDTF">2014-09-09T15:35:42Z</dcterms:created>
  <dcterms:modified xsi:type="dcterms:W3CDTF">2021-07-08T17:13:30Z</dcterms:modified>
</cp:coreProperties>
</file>